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42062400" cy="32004000"/>
  <p:notesSz cx="6858000" cy="9144000"/>
  <p:defaultTextStyle>
    <a:defPPr>
      <a:defRPr lang="en-US"/>
    </a:defPPr>
    <a:lvl1pPr algn="l"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5pPr>
    <a:lvl6pPr marL="2286000" algn="l" defTabSz="914400" rtl="0" eaLnBrk="1" latinLnBrk="0" hangingPunct="1">
      <a:defRPr sz="8300" kern="1200">
        <a:solidFill>
          <a:schemeClr val="tx1"/>
        </a:solidFill>
        <a:latin typeface="Arial" panose="020B0604020202020204" pitchFamily="34" charset="0"/>
        <a:ea typeface="+mn-ea"/>
        <a:cs typeface="+mn-cs"/>
      </a:defRPr>
    </a:lvl6pPr>
    <a:lvl7pPr marL="2743200" algn="l" defTabSz="914400" rtl="0" eaLnBrk="1" latinLnBrk="0" hangingPunct="1">
      <a:defRPr sz="8300" kern="1200">
        <a:solidFill>
          <a:schemeClr val="tx1"/>
        </a:solidFill>
        <a:latin typeface="Arial" panose="020B0604020202020204" pitchFamily="34" charset="0"/>
        <a:ea typeface="+mn-ea"/>
        <a:cs typeface="+mn-cs"/>
      </a:defRPr>
    </a:lvl7pPr>
    <a:lvl8pPr marL="3200400" algn="l" defTabSz="914400" rtl="0" eaLnBrk="1" latinLnBrk="0" hangingPunct="1">
      <a:defRPr sz="8300" kern="1200">
        <a:solidFill>
          <a:schemeClr val="tx1"/>
        </a:solidFill>
        <a:latin typeface="Arial" panose="020B0604020202020204" pitchFamily="34" charset="0"/>
        <a:ea typeface="+mn-ea"/>
        <a:cs typeface="+mn-cs"/>
      </a:defRPr>
    </a:lvl8pPr>
    <a:lvl9pPr marL="3657600" algn="l" defTabSz="914400" rtl="0" eaLnBrk="1" latinLnBrk="0" hangingPunct="1">
      <a:defRPr sz="83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080">
          <p15:clr>
            <a:srgbClr val="A4A3A4"/>
          </p15:clr>
        </p15:guide>
        <p15:guide id="2" pos="132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FFCC"/>
    <a:srgbClr val="FF6FCF"/>
    <a:srgbClr val="FFFF66"/>
    <a:srgbClr val="40008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BFC79F-50BD-0000-BBFB-4D67C0C3AF2C}" v="774" dt="2021-05-14T08:18:26.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autoAdjust="0"/>
    <p:restoredTop sz="94660" autoAdjust="0"/>
  </p:normalViewPr>
  <p:slideViewPr>
    <p:cSldViewPr>
      <p:cViewPr varScale="1">
        <p:scale>
          <a:sx n="16" d="100"/>
          <a:sy n="16" d="100"/>
        </p:scale>
        <p:origin x="1980" y="114"/>
      </p:cViewPr>
      <p:guideLst>
        <p:guide orient="horz" pos="10080"/>
        <p:guide pos="1324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D2D5718-DB23-4E6F-8BEB-BCB14F9C9B3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147" name="Rectangle 3">
            <a:extLst>
              <a:ext uri="{FF2B5EF4-FFF2-40B4-BE49-F238E27FC236}">
                <a16:creationId xmlns:a16="http://schemas.microsoft.com/office/drawing/2014/main" id="{2F5D9D2B-51D4-4FF6-9D1F-C14F8A13FBA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3DD91A0C-C158-4CB3-942A-ECAE0ACD0529}"/>
              </a:ext>
            </a:extLst>
          </p:cNvPr>
          <p:cNvSpPr>
            <a:spLocks noGrp="1" noRot="1" noChangeAspect="1" noChangeArrowheads="1" noTextEdit="1"/>
          </p:cNvSpPr>
          <p:nvPr>
            <p:ph type="sldImg" idx="2"/>
          </p:nvPr>
        </p:nvSpPr>
        <p:spPr bwMode="auto">
          <a:xfrm>
            <a:off x="1176338" y="685800"/>
            <a:ext cx="4505325"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01CD49AC-5591-47C1-801F-60A2510D105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a:extLst>
              <a:ext uri="{FF2B5EF4-FFF2-40B4-BE49-F238E27FC236}">
                <a16:creationId xmlns:a16="http://schemas.microsoft.com/office/drawing/2014/main" id="{A3B956E2-568D-45D9-8F0C-DCB52FB5634B}"/>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151" name="Rectangle 7">
            <a:extLst>
              <a:ext uri="{FF2B5EF4-FFF2-40B4-BE49-F238E27FC236}">
                <a16:creationId xmlns:a16="http://schemas.microsoft.com/office/drawing/2014/main" id="{239093E9-0EDF-44E5-8BC0-6154EFE0A31A}"/>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55E1312-384F-464C-9708-7B2FAB4A5F1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E45D9A28-C5E4-4A73-8E11-A62CBD5EFB7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4A8FC1-7B2E-4A8E-9D92-08012B776612}" type="slidenum">
              <a:rPr lang="en-US" altLang="en-US"/>
              <a:pPr>
                <a:spcBef>
                  <a:spcPct val="0"/>
                </a:spcBef>
              </a:pPr>
              <a:t>1</a:t>
            </a:fld>
            <a:endParaRPr lang="en-US" altLang="en-US"/>
          </a:p>
        </p:txBody>
      </p:sp>
      <p:sp>
        <p:nvSpPr>
          <p:cNvPr id="4099" name="Rectangle 2">
            <a:extLst>
              <a:ext uri="{FF2B5EF4-FFF2-40B4-BE49-F238E27FC236}">
                <a16:creationId xmlns:a16="http://schemas.microsoft.com/office/drawing/2014/main" id="{A25C43BC-AC8B-4A6F-B21A-7A4CBA07396D}"/>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00C877FD-0A07-4B77-917A-4EDA91FF586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363" y="9942513"/>
            <a:ext cx="35753675" cy="6859587"/>
          </a:xfrm>
        </p:spPr>
        <p:txBody>
          <a:bodyPr/>
          <a:lstStyle/>
          <a:p>
            <a:r>
              <a:rPr lang="en-US"/>
              <a:t>Click to edit Master title style</a:t>
            </a:r>
          </a:p>
        </p:txBody>
      </p:sp>
      <p:sp>
        <p:nvSpPr>
          <p:cNvPr id="3" name="Subtitle 2"/>
          <p:cNvSpPr>
            <a:spLocks noGrp="1"/>
          </p:cNvSpPr>
          <p:nvPr>
            <p:ph type="subTitle" idx="1"/>
          </p:nvPr>
        </p:nvSpPr>
        <p:spPr>
          <a:xfrm>
            <a:off x="6308725" y="18135600"/>
            <a:ext cx="29444950" cy="8178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FDFAD66-C2B4-4993-8E0F-4ADC97EB4A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4AF7A25-9F4F-4206-8ACC-12EC0AE614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7E0DE37-EFBC-4B40-ADF0-70BB216D2D4C}"/>
              </a:ext>
            </a:extLst>
          </p:cNvPr>
          <p:cNvSpPr>
            <a:spLocks noGrp="1" noChangeArrowheads="1"/>
          </p:cNvSpPr>
          <p:nvPr>
            <p:ph type="sldNum" sz="quarter" idx="12"/>
          </p:nvPr>
        </p:nvSpPr>
        <p:spPr>
          <a:ln/>
        </p:spPr>
        <p:txBody>
          <a:bodyPr/>
          <a:lstStyle>
            <a:lvl1pPr>
              <a:defRPr/>
            </a:lvl1pPr>
          </a:lstStyle>
          <a:p>
            <a:fld id="{84DE927E-5626-45B2-925C-924DE9BBD4DB}" type="slidenum">
              <a:rPr lang="en-US" altLang="en-US"/>
              <a:pPr/>
              <a:t>‹#›</a:t>
            </a:fld>
            <a:endParaRPr lang="en-US" altLang="en-US"/>
          </a:p>
        </p:txBody>
      </p:sp>
    </p:spTree>
    <p:extLst>
      <p:ext uri="{BB962C8B-B14F-4D97-AF65-F5344CB8AC3E}">
        <p14:creationId xmlns:p14="http://schemas.microsoft.com/office/powerpoint/2010/main" val="281936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DF6E87F-7909-44C5-AEB9-236F52BEAB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0BEAC37-32BC-4AE7-A062-03A2A6734B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C133E3F-834D-4953-8D8E-BD98B710D8B3}"/>
              </a:ext>
            </a:extLst>
          </p:cNvPr>
          <p:cNvSpPr>
            <a:spLocks noGrp="1" noChangeArrowheads="1"/>
          </p:cNvSpPr>
          <p:nvPr>
            <p:ph type="sldNum" sz="quarter" idx="12"/>
          </p:nvPr>
        </p:nvSpPr>
        <p:spPr>
          <a:ln/>
        </p:spPr>
        <p:txBody>
          <a:bodyPr/>
          <a:lstStyle>
            <a:lvl1pPr>
              <a:defRPr/>
            </a:lvl1pPr>
          </a:lstStyle>
          <a:p>
            <a:fld id="{A12AB3D4-AB72-47DE-93BA-A3F9877EFF5D}" type="slidenum">
              <a:rPr lang="en-US" altLang="en-US"/>
              <a:pPr/>
              <a:t>‹#›</a:t>
            </a:fld>
            <a:endParaRPr lang="en-US" altLang="en-US"/>
          </a:p>
        </p:txBody>
      </p:sp>
    </p:spTree>
    <p:extLst>
      <p:ext uri="{BB962C8B-B14F-4D97-AF65-F5344CB8AC3E}">
        <p14:creationId xmlns:p14="http://schemas.microsoft.com/office/powerpoint/2010/main" val="221770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495875" y="1281113"/>
            <a:ext cx="9463088" cy="273081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03438" y="1281113"/>
            <a:ext cx="28240037" cy="27308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C68FF43-DD52-4408-8CD8-8EF7694435E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41A773B-B18D-49F9-8123-C52FEAE7A6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337225B-7DBB-45F3-B21B-ED10C0AE8BD3}"/>
              </a:ext>
            </a:extLst>
          </p:cNvPr>
          <p:cNvSpPr>
            <a:spLocks noGrp="1" noChangeArrowheads="1"/>
          </p:cNvSpPr>
          <p:nvPr>
            <p:ph type="sldNum" sz="quarter" idx="12"/>
          </p:nvPr>
        </p:nvSpPr>
        <p:spPr>
          <a:ln/>
        </p:spPr>
        <p:txBody>
          <a:bodyPr/>
          <a:lstStyle>
            <a:lvl1pPr>
              <a:defRPr/>
            </a:lvl1pPr>
          </a:lstStyle>
          <a:p>
            <a:fld id="{9EB82713-577F-4B3D-B8DA-162D6BA9A70D}" type="slidenum">
              <a:rPr lang="en-US" altLang="en-US"/>
              <a:pPr/>
              <a:t>‹#›</a:t>
            </a:fld>
            <a:endParaRPr lang="en-US" altLang="en-US"/>
          </a:p>
        </p:txBody>
      </p:sp>
    </p:spTree>
    <p:extLst>
      <p:ext uri="{BB962C8B-B14F-4D97-AF65-F5344CB8AC3E}">
        <p14:creationId xmlns:p14="http://schemas.microsoft.com/office/powerpoint/2010/main" val="164519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1C1841C-D622-453B-AEBF-BE1B600769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844C40D-2F24-4704-A35A-D598E8026C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FE5DB6-A197-487C-9F70-9B623DC76D01}"/>
              </a:ext>
            </a:extLst>
          </p:cNvPr>
          <p:cNvSpPr>
            <a:spLocks noGrp="1" noChangeArrowheads="1"/>
          </p:cNvSpPr>
          <p:nvPr>
            <p:ph type="sldNum" sz="quarter" idx="12"/>
          </p:nvPr>
        </p:nvSpPr>
        <p:spPr>
          <a:ln/>
        </p:spPr>
        <p:txBody>
          <a:bodyPr/>
          <a:lstStyle>
            <a:lvl1pPr>
              <a:defRPr/>
            </a:lvl1pPr>
          </a:lstStyle>
          <a:p>
            <a:fld id="{97FAA366-6E5E-4117-80E4-A7DABE4EEAC0}" type="slidenum">
              <a:rPr lang="en-US" altLang="en-US"/>
              <a:pPr/>
              <a:t>‹#›</a:t>
            </a:fld>
            <a:endParaRPr lang="en-US" altLang="en-US"/>
          </a:p>
        </p:txBody>
      </p:sp>
    </p:spTree>
    <p:extLst>
      <p:ext uri="{BB962C8B-B14F-4D97-AF65-F5344CB8AC3E}">
        <p14:creationId xmlns:p14="http://schemas.microsoft.com/office/powerpoint/2010/main" val="262674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2638" y="20566063"/>
            <a:ext cx="35753675" cy="6356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322638" y="13565188"/>
            <a:ext cx="35753675"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D4AB53E-6198-47F0-81FF-A503482D0C8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CC1C5B-3ABB-4C9F-AC14-D07582C206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61A152-4689-4272-B3EE-D24933328068}"/>
              </a:ext>
            </a:extLst>
          </p:cNvPr>
          <p:cNvSpPr>
            <a:spLocks noGrp="1" noChangeArrowheads="1"/>
          </p:cNvSpPr>
          <p:nvPr>
            <p:ph type="sldNum" sz="quarter" idx="12"/>
          </p:nvPr>
        </p:nvSpPr>
        <p:spPr>
          <a:ln/>
        </p:spPr>
        <p:txBody>
          <a:bodyPr/>
          <a:lstStyle>
            <a:lvl1pPr>
              <a:defRPr/>
            </a:lvl1pPr>
          </a:lstStyle>
          <a:p>
            <a:fld id="{31CE0C8B-BD70-471D-B4FE-AB5B32376687}" type="slidenum">
              <a:rPr lang="en-US" altLang="en-US"/>
              <a:pPr/>
              <a:t>‹#›</a:t>
            </a:fld>
            <a:endParaRPr lang="en-US" altLang="en-US"/>
          </a:p>
        </p:txBody>
      </p:sp>
    </p:spTree>
    <p:extLst>
      <p:ext uri="{BB962C8B-B14F-4D97-AF65-F5344CB8AC3E}">
        <p14:creationId xmlns:p14="http://schemas.microsoft.com/office/powerpoint/2010/main" val="210214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03438" y="7467600"/>
            <a:ext cx="18851562" cy="21121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107400" y="7467600"/>
            <a:ext cx="18851563" cy="21121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FE168A5-341F-4B29-8965-09E2CE09B11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EB46C28-E491-4E41-8727-3B9E5B2FC4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3360817-42ED-4566-8701-8D72BC4A8B95}"/>
              </a:ext>
            </a:extLst>
          </p:cNvPr>
          <p:cNvSpPr>
            <a:spLocks noGrp="1" noChangeArrowheads="1"/>
          </p:cNvSpPr>
          <p:nvPr>
            <p:ph type="sldNum" sz="quarter" idx="12"/>
          </p:nvPr>
        </p:nvSpPr>
        <p:spPr>
          <a:ln/>
        </p:spPr>
        <p:txBody>
          <a:bodyPr/>
          <a:lstStyle>
            <a:lvl1pPr>
              <a:defRPr/>
            </a:lvl1pPr>
          </a:lstStyle>
          <a:p>
            <a:fld id="{C6BDFF56-E549-482F-99D1-7BCD3F8F143B}" type="slidenum">
              <a:rPr lang="en-US" altLang="en-US"/>
              <a:pPr/>
              <a:t>‹#›</a:t>
            </a:fld>
            <a:endParaRPr lang="en-US" altLang="en-US"/>
          </a:p>
        </p:txBody>
      </p:sp>
    </p:spTree>
    <p:extLst>
      <p:ext uri="{BB962C8B-B14F-4D97-AF65-F5344CB8AC3E}">
        <p14:creationId xmlns:p14="http://schemas.microsoft.com/office/powerpoint/2010/main" val="1013176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03438" y="7164388"/>
            <a:ext cx="18584862" cy="2984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03438" y="10148888"/>
            <a:ext cx="18584862" cy="1844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367750" y="7164388"/>
            <a:ext cx="18591213" cy="2984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1367750" y="10148888"/>
            <a:ext cx="18591213" cy="1844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554CD40-C72A-4391-A290-1FE8263996E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AD7EA5C-91B8-40AE-8FDF-A40E1CFBD1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28C9081-837C-401D-8181-CB3DCFA92DB1}"/>
              </a:ext>
            </a:extLst>
          </p:cNvPr>
          <p:cNvSpPr>
            <a:spLocks noGrp="1" noChangeArrowheads="1"/>
          </p:cNvSpPr>
          <p:nvPr>
            <p:ph type="sldNum" sz="quarter" idx="12"/>
          </p:nvPr>
        </p:nvSpPr>
        <p:spPr>
          <a:ln/>
        </p:spPr>
        <p:txBody>
          <a:bodyPr/>
          <a:lstStyle>
            <a:lvl1pPr>
              <a:defRPr/>
            </a:lvl1pPr>
          </a:lstStyle>
          <a:p>
            <a:fld id="{F3022D06-6A17-45A1-AF36-99815693BD22}" type="slidenum">
              <a:rPr lang="en-US" altLang="en-US"/>
              <a:pPr/>
              <a:t>‹#›</a:t>
            </a:fld>
            <a:endParaRPr lang="en-US" altLang="en-US"/>
          </a:p>
        </p:txBody>
      </p:sp>
    </p:spTree>
    <p:extLst>
      <p:ext uri="{BB962C8B-B14F-4D97-AF65-F5344CB8AC3E}">
        <p14:creationId xmlns:p14="http://schemas.microsoft.com/office/powerpoint/2010/main" val="282608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F6CD090-5838-496E-B5A4-24A9288D969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6A7DC83-FA02-449C-B920-B74DD5384F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C6157BE-CED2-491B-8E8F-BC38F246BAEF}"/>
              </a:ext>
            </a:extLst>
          </p:cNvPr>
          <p:cNvSpPr>
            <a:spLocks noGrp="1" noChangeArrowheads="1"/>
          </p:cNvSpPr>
          <p:nvPr>
            <p:ph type="sldNum" sz="quarter" idx="12"/>
          </p:nvPr>
        </p:nvSpPr>
        <p:spPr>
          <a:ln/>
        </p:spPr>
        <p:txBody>
          <a:bodyPr/>
          <a:lstStyle>
            <a:lvl1pPr>
              <a:defRPr/>
            </a:lvl1pPr>
          </a:lstStyle>
          <a:p>
            <a:fld id="{96054B13-BD11-4C7E-8EF7-3463F79228A4}" type="slidenum">
              <a:rPr lang="en-US" altLang="en-US"/>
              <a:pPr/>
              <a:t>‹#›</a:t>
            </a:fld>
            <a:endParaRPr lang="en-US" altLang="en-US"/>
          </a:p>
        </p:txBody>
      </p:sp>
    </p:spTree>
    <p:extLst>
      <p:ext uri="{BB962C8B-B14F-4D97-AF65-F5344CB8AC3E}">
        <p14:creationId xmlns:p14="http://schemas.microsoft.com/office/powerpoint/2010/main" val="296106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A3C89D6-28B3-4557-92B3-AD3BBC896B0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F3F6B3E-3518-4F9A-943F-387E9FD6BF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6FCDB9F-7215-48AB-A9D0-FCAEB80B490D}"/>
              </a:ext>
            </a:extLst>
          </p:cNvPr>
          <p:cNvSpPr>
            <a:spLocks noGrp="1" noChangeArrowheads="1"/>
          </p:cNvSpPr>
          <p:nvPr>
            <p:ph type="sldNum" sz="quarter" idx="12"/>
          </p:nvPr>
        </p:nvSpPr>
        <p:spPr>
          <a:ln/>
        </p:spPr>
        <p:txBody>
          <a:bodyPr/>
          <a:lstStyle>
            <a:lvl1pPr>
              <a:defRPr/>
            </a:lvl1pPr>
          </a:lstStyle>
          <a:p>
            <a:fld id="{EBE0C86E-7B70-40A7-9513-82FA2201237D}" type="slidenum">
              <a:rPr lang="en-US" altLang="en-US"/>
              <a:pPr/>
              <a:t>‹#›</a:t>
            </a:fld>
            <a:endParaRPr lang="en-US" altLang="en-US"/>
          </a:p>
        </p:txBody>
      </p:sp>
    </p:spTree>
    <p:extLst>
      <p:ext uri="{BB962C8B-B14F-4D97-AF65-F5344CB8AC3E}">
        <p14:creationId xmlns:p14="http://schemas.microsoft.com/office/powerpoint/2010/main" val="130408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3438" y="1274763"/>
            <a:ext cx="13838237" cy="54229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6444913" y="1274763"/>
            <a:ext cx="23514050" cy="273145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03438" y="6697663"/>
            <a:ext cx="13838237"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8AAC8EB-6483-466F-97B0-463EDCE7A42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D8A8F8B-FCD5-490E-BFA4-93E0B39751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1E09A2D-1FD2-429F-8256-1EAEADC8E3C2}"/>
              </a:ext>
            </a:extLst>
          </p:cNvPr>
          <p:cNvSpPr>
            <a:spLocks noGrp="1" noChangeArrowheads="1"/>
          </p:cNvSpPr>
          <p:nvPr>
            <p:ph type="sldNum" sz="quarter" idx="12"/>
          </p:nvPr>
        </p:nvSpPr>
        <p:spPr>
          <a:ln/>
        </p:spPr>
        <p:txBody>
          <a:bodyPr/>
          <a:lstStyle>
            <a:lvl1pPr>
              <a:defRPr/>
            </a:lvl1pPr>
          </a:lstStyle>
          <a:p>
            <a:fld id="{ED97478C-36BB-4BE2-802E-CB69AE2FD587}" type="slidenum">
              <a:rPr lang="en-US" altLang="en-US"/>
              <a:pPr/>
              <a:t>‹#›</a:t>
            </a:fld>
            <a:endParaRPr lang="en-US" altLang="en-US"/>
          </a:p>
        </p:txBody>
      </p:sp>
    </p:spTree>
    <p:extLst>
      <p:ext uri="{BB962C8B-B14F-4D97-AF65-F5344CB8AC3E}">
        <p14:creationId xmlns:p14="http://schemas.microsoft.com/office/powerpoint/2010/main" val="272984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43888" y="22402800"/>
            <a:ext cx="25238075" cy="26447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243888" y="2859088"/>
            <a:ext cx="25238075" cy="19202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243888" y="25047575"/>
            <a:ext cx="25238075" cy="3756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CEFA34A-4444-4677-91A8-4ECAF8445B0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A396869-E322-49ED-88AA-C7089DC7E9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983D5CE-99AF-454A-A9A0-DC14C8A6A61F}"/>
              </a:ext>
            </a:extLst>
          </p:cNvPr>
          <p:cNvSpPr>
            <a:spLocks noGrp="1" noChangeArrowheads="1"/>
          </p:cNvSpPr>
          <p:nvPr>
            <p:ph type="sldNum" sz="quarter" idx="12"/>
          </p:nvPr>
        </p:nvSpPr>
        <p:spPr>
          <a:ln/>
        </p:spPr>
        <p:txBody>
          <a:bodyPr/>
          <a:lstStyle>
            <a:lvl1pPr>
              <a:defRPr/>
            </a:lvl1pPr>
          </a:lstStyle>
          <a:p>
            <a:fld id="{B09459A9-90D4-4AC0-AAE9-B54911389159}" type="slidenum">
              <a:rPr lang="en-US" altLang="en-US"/>
              <a:pPr/>
              <a:t>‹#›</a:t>
            </a:fld>
            <a:endParaRPr lang="en-US" altLang="en-US"/>
          </a:p>
        </p:txBody>
      </p:sp>
    </p:spTree>
    <p:extLst>
      <p:ext uri="{BB962C8B-B14F-4D97-AF65-F5344CB8AC3E}">
        <p14:creationId xmlns:p14="http://schemas.microsoft.com/office/powerpoint/2010/main" val="366633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22A57F7-31CF-4C47-B1D5-995DB4E38B20}"/>
              </a:ext>
            </a:extLst>
          </p:cNvPr>
          <p:cNvSpPr>
            <a:spLocks noGrp="1" noChangeArrowheads="1"/>
          </p:cNvSpPr>
          <p:nvPr>
            <p:ph type="title"/>
          </p:nvPr>
        </p:nvSpPr>
        <p:spPr bwMode="auto">
          <a:xfrm>
            <a:off x="2103438" y="1281113"/>
            <a:ext cx="37855525"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3230" tIns="211615" rIns="423230" bIns="211615"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FA3E64A-15F8-41C7-814E-76ABE913188D}"/>
              </a:ext>
            </a:extLst>
          </p:cNvPr>
          <p:cNvSpPr>
            <a:spLocks noGrp="1" noChangeArrowheads="1"/>
          </p:cNvSpPr>
          <p:nvPr>
            <p:ph type="body" idx="1"/>
          </p:nvPr>
        </p:nvSpPr>
        <p:spPr bwMode="auto">
          <a:xfrm>
            <a:off x="2103438" y="7467600"/>
            <a:ext cx="37855525" cy="2112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3230" tIns="211615" rIns="423230" bIns="21161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B762B6A-5ABA-4D8F-9226-C9CD20949A0B}"/>
              </a:ext>
            </a:extLst>
          </p:cNvPr>
          <p:cNvSpPr>
            <a:spLocks noGrp="1" noChangeArrowheads="1"/>
          </p:cNvSpPr>
          <p:nvPr>
            <p:ph type="dt" sz="half" idx="2"/>
          </p:nvPr>
        </p:nvSpPr>
        <p:spPr bwMode="auto">
          <a:xfrm>
            <a:off x="2103438" y="29144913"/>
            <a:ext cx="9813925" cy="222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3230" tIns="211615" rIns="423230" bIns="211615" numCol="1" anchor="t" anchorCtr="0" compatLnSpc="1">
            <a:prstTxWarp prst="textNoShape">
              <a:avLst/>
            </a:prstTxWarp>
          </a:bodyPr>
          <a:lstStyle>
            <a:lvl1pPr defTabSz="4232275" eaLnBrk="1" hangingPunct="1">
              <a:defRPr sz="6500">
                <a:latin typeface="Arial" charset="0"/>
              </a:defRPr>
            </a:lvl1pPr>
          </a:lstStyle>
          <a:p>
            <a:pPr>
              <a:defRPr/>
            </a:pPr>
            <a:endParaRPr lang="en-US"/>
          </a:p>
        </p:txBody>
      </p:sp>
      <p:sp>
        <p:nvSpPr>
          <p:cNvPr id="1029" name="Rectangle 5">
            <a:extLst>
              <a:ext uri="{FF2B5EF4-FFF2-40B4-BE49-F238E27FC236}">
                <a16:creationId xmlns:a16="http://schemas.microsoft.com/office/drawing/2014/main" id="{3E9D9117-D6A9-4474-A66D-A2F5ADD825C1}"/>
              </a:ext>
            </a:extLst>
          </p:cNvPr>
          <p:cNvSpPr>
            <a:spLocks noGrp="1" noChangeArrowheads="1"/>
          </p:cNvSpPr>
          <p:nvPr>
            <p:ph type="ftr" sz="quarter" idx="3"/>
          </p:nvPr>
        </p:nvSpPr>
        <p:spPr bwMode="auto">
          <a:xfrm>
            <a:off x="14371638" y="29144913"/>
            <a:ext cx="13319125" cy="222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3230" tIns="211615" rIns="423230" bIns="211615" numCol="1" anchor="t" anchorCtr="0" compatLnSpc="1">
            <a:prstTxWarp prst="textNoShape">
              <a:avLst/>
            </a:prstTxWarp>
          </a:bodyPr>
          <a:lstStyle>
            <a:lvl1pPr algn="ctr" defTabSz="4232275" eaLnBrk="1" hangingPunct="1">
              <a:defRPr sz="6500">
                <a:latin typeface="Arial" charset="0"/>
              </a:defRPr>
            </a:lvl1pPr>
          </a:lstStyle>
          <a:p>
            <a:pPr>
              <a:defRPr/>
            </a:pPr>
            <a:endParaRPr lang="en-US"/>
          </a:p>
        </p:txBody>
      </p:sp>
      <p:sp>
        <p:nvSpPr>
          <p:cNvPr id="1030" name="Rectangle 6">
            <a:extLst>
              <a:ext uri="{FF2B5EF4-FFF2-40B4-BE49-F238E27FC236}">
                <a16:creationId xmlns:a16="http://schemas.microsoft.com/office/drawing/2014/main" id="{10CCE3AB-5120-49DC-A793-4153E4B820E4}"/>
              </a:ext>
            </a:extLst>
          </p:cNvPr>
          <p:cNvSpPr>
            <a:spLocks noGrp="1" noChangeArrowheads="1"/>
          </p:cNvSpPr>
          <p:nvPr>
            <p:ph type="sldNum" sz="quarter" idx="4"/>
          </p:nvPr>
        </p:nvSpPr>
        <p:spPr bwMode="auto">
          <a:xfrm>
            <a:off x="30145038" y="29144913"/>
            <a:ext cx="9813925" cy="222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3230" tIns="211615" rIns="423230" bIns="211615" numCol="1" anchor="t" anchorCtr="0" compatLnSpc="1">
            <a:prstTxWarp prst="textNoShape">
              <a:avLst/>
            </a:prstTxWarp>
          </a:bodyPr>
          <a:lstStyle>
            <a:lvl1pPr algn="r" defTabSz="4232275" eaLnBrk="1" hangingPunct="1">
              <a:defRPr sz="6500"/>
            </a:lvl1pPr>
          </a:lstStyle>
          <a:p>
            <a:fld id="{8214F5DE-2FD1-47C2-9051-6A7C78DA252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232275" rtl="0" eaLnBrk="0" fontAlgn="base" hangingPunct="0">
        <a:spcBef>
          <a:spcPct val="0"/>
        </a:spcBef>
        <a:spcAft>
          <a:spcPct val="0"/>
        </a:spcAft>
        <a:defRPr sz="20400">
          <a:solidFill>
            <a:schemeClr val="tx2"/>
          </a:solidFill>
          <a:latin typeface="+mj-lt"/>
          <a:ea typeface="+mj-ea"/>
          <a:cs typeface="+mj-cs"/>
        </a:defRPr>
      </a:lvl1pPr>
      <a:lvl2pPr algn="ctr" defTabSz="4232275" rtl="0" eaLnBrk="0" fontAlgn="base" hangingPunct="0">
        <a:spcBef>
          <a:spcPct val="0"/>
        </a:spcBef>
        <a:spcAft>
          <a:spcPct val="0"/>
        </a:spcAft>
        <a:defRPr sz="20400">
          <a:solidFill>
            <a:schemeClr val="tx2"/>
          </a:solidFill>
          <a:latin typeface="Arial" charset="0"/>
        </a:defRPr>
      </a:lvl2pPr>
      <a:lvl3pPr algn="ctr" defTabSz="4232275" rtl="0" eaLnBrk="0" fontAlgn="base" hangingPunct="0">
        <a:spcBef>
          <a:spcPct val="0"/>
        </a:spcBef>
        <a:spcAft>
          <a:spcPct val="0"/>
        </a:spcAft>
        <a:defRPr sz="20400">
          <a:solidFill>
            <a:schemeClr val="tx2"/>
          </a:solidFill>
          <a:latin typeface="Arial" charset="0"/>
        </a:defRPr>
      </a:lvl3pPr>
      <a:lvl4pPr algn="ctr" defTabSz="4232275" rtl="0" eaLnBrk="0" fontAlgn="base" hangingPunct="0">
        <a:spcBef>
          <a:spcPct val="0"/>
        </a:spcBef>
        <a:spcAft>
          <a:spcPct val="0"/>
        </a:spcAft>
        <a:defRPr sz="20400">
          <a:solidFill>
            <a:schemeClr val="tx2"/>
          </a:solidFill>
          <a:latin typeface="Arial" charset="0"/>
        </a:defRPr>
      </a:lvl4pPr>
      <a:lvl5pPr algn="ctr" defTabSz="4232275" rtl="0" eaLnBrk="0" fontAlgn="base" hangingPunct="0">
        <a:spcBef>
          <a:spcPct val="0"/>
        </a:spcBef>
        <a:spcAft>
          <a:spcPct val="0"/>
        </a:spcAft>
        <a:defRPr sz="20400">
          <a:solidFill>
            <a:schemeClr val="tx2"/>
          </a:solidFill>
          <a:latin typeface="Arial" charset="0"/>
        </a:defRPr>
      </a:lvl5pPr>
      <a:lvl6pPr marL="457200" algn="ctr" defTabSz="4232275" rtl="0" fontAlgn="base">
        <a:spcBef>
          <a:spcPct val="0"/>
        </a:spcBef>
        <a:spcAft>
          <a:spcPct val="0"/>
        </a:spcAft>
        <a:defRPr sz="20400">
          <a:solidFill>
            <a:schemeClr val="tx2"/>
          </a:solidFill>
          <a:latin typeface="Arial" charset="0"/>
        </a:defRPr>
      </a:lvl6pPr>
      <a:lvl7pPr marL="914400" algn="ctr" defTabSz="4232275" rtl="0" fontAlgn="base">
        <a:spcBef>
          <a:spcPct val="0"/>
        </a:spcBef>
        <a:spcAft>
          <a:spcPct val="0"/>
        </a:spcAft>
        <a:defRPr sz="20400">
          <a:solidFill>
            <a:schemeClr val="tx2"/>
          </a:solidFill>
          <a:latin typeface="Arial" charset="0"/>
        </a:defRPr>
      </a:lvl7pPr>
      <a:lvl8pPr marL="1371600" algn="ctr" defTabSz="4232275" rtl="0" fontAlgn="base">
        <a:spcBef>
          <a:spcPct val="0"/>
        </a:spcBef>
        <a:spcAft>
          <a:spcPct val="0"/>
        </a:spcAft>
        <a:defRPr sz="20400">
          <a:solidFill>
            <a:schemeClr val="tx2"/>
          </a:solidFill>
          <a:latin typeface="Arial" charset="0"/>
        </a:defRPr>
      </a:lvl8pPr>
      <a:lvl9pPr marL="1828800" algn="ctr" defTabSz="4232275" rtl="0" fontAlgn="base">
        <a:spcBef>
          <a:spcPct val="0"/>
        </a:spcBef>
        <a:spcAft>
          <a:spcPct val="0"/>
        </a:spcAft>
        <a:defRPr sz="20400">
          <a:solidFill>
            <a:schemeClr val="tx2"/>
          </a:solidFill>
          <a:latin typeface="Arial" charset="0"/>
        </a:defRPr>
      </a:lvl9pPr>
    </p:titleStyle>
    <p:bodyStyle>
      <a:lvl1pPr marL="1587500" indent="-1587500" algn="l" defTabSz="4232275" rtl="0" eaLnBrk="0" fontAlgn="base" hangingPunct="0">
        <a:spcBef>
          <a:spcPct val="20000"/>
        </a:spcBef>
        <a:spcAft>
          <a:spcPct val="0"/>
        </a:spcAft>
        <a:buChar char="•"/>
        <a:defRPr sz="14800">
          <a:solidFill>
            <a:schemeClr val="tx1"/>
          </a:solidFill>
          <a:latin typeface="+mn-lt"/>
          <a:ea typeface="+mn-ea"/>
          <a:cs typeface="+mn-cs"/>
        </a:defRPr>
      </a:lvl1pPr>
      <a:lvl2pPr marL="3438525" indent="-1322388" algn="l" defTabSz="4232275" rtl="0" eaLnBrk="0" fontAlgn="base" hangingPunct="0">
        <a:spcBef>
          <a:spcPct val="20000"/>
        </a:spcBef>
        <a:spcAft>
          <a:spcPct val="0"/>
        </a:spcAft>
        <a:buChar char="–"/>
        <a:defRPr sz="13000">
          <a:solidFill>
            <a:schemeClr val="tx1"/>
          </a:solidFill>
          <a:latin typeface="+mn-lt"/>
        </a:defRPr>
      </a:lvl2pPr>
      <a:lvl3pPr marL="5291138" indent="-1058863" algn="l" defTabSz="4232275" rtl="0" eaLnBrk="0" fontAlgn="base" hangingPunct="0">
        <a:spcBef>
          <a:spcPct val="20000"/>
        </a:spcBef>
        <a:spcAft>
          <a:spcPct val="0"/>
        </a:spcAft>
        <a:buChar char="•"/>
        <a:defRPr sz="11100">
          <a:solidFill>
            <a:schemeClr val="tx1"/>
          </a:solidFill>
          <a:latin typeface="+mn-lt"/>
        </a:defRPr>
      </a:lvl3pPr>
      <a:lvl4pPr marL="7407275" indent="-1058863" algn="l" defTabSz="4232275" rtl="0" eaLnBrk="0" fontAlgn="base" hangingPunct="0">
        <a:spcBef>
          <a:spcPct val="20000"/>
        </a:spcBef>
        <a:spcAft>
          <a:spcPct val="0"/>
        </a:spcAft>
        <a:buChar char="–"/>
        <a:defRPr sz="9300">
          <a:solidFill>
            <a:schemeClr val="tx1"/>
          </a:solidFill>
          <a:latin typeface="+mn-lt"/>
        </a:defRPr>
      </a:lvl4pPr>
      <a:lvl5pPr marL="9523413" indent="-1058863" algn="l" defTabSz="4232275" rtl="0" eaLnBrk="0" fontAlgn="base" hangingPunct="0">
        <a:spcBef>
          <a:spcPct val="20000"/>
        </a:spcBef>
        <a:spcAft>
          <a:spcPct val="0"/>
        </a:spcAft>
        <a:buChar char="»"/>
        <a:defRPr sz="9300">
          <a:solidFill>
            <a:schemeClr val="tx1"/>
          </a:solidFill>
          <a:latin typeface="+mn-lt"/>
        </a:defRPr>
      </a:lvl5pPr>
      <a:lvl6pPr marL="9980613" indent="-1058863" algn="l" defTabSz="4232275" rtl="0" fontAlgn="base">
        <a:spcBef>
          <a:spcPct val="20000"/>
        </a:spcBef>
        <a:spcAft>
          <a:spcPct val="0"/>
        </a:spcAft>
        <a:buChar char="»"/>
        <a:defRPr sz="9300">
          <a:solidFill>
            <a:schemeClr val="tx1"/>
          </a:solidFill>
          <a:latin typeface="+mn-lt"/>
        </a:defRPr>
      </a:lvl6pPr>
      <a:lvl7pPr marL="10437813" indent="-1058863" algn="l" defTabSz="4232275" rtl="0" fontAlgn="base">
        <a:spcBef>
          <a:spcPct val="20000"/>
        </a:spcBef>
        <a:spcAft>
          <a:spcPct val="0"/>
        </a:spcAft>
        <a:buChar char="»"/>
        <a:defRPr sz="9300">
          <a:solidFill>
            <a:schemeClr val="tx1"/>
          </a:solidFill>
          <a:latin typeface="+mn-lt"/>
        </a:defRPr>
      </a:lvl7pPr>
      <a:lvl8pPr marL="10895013" indent="-1058863" algn="l" defTabSz="4232275" rtl="0" fontAlgn="base">
        <a:spcBef>
          <a:spcPct val="20000"/>
        </a:spcBef>
        <a:spcAft>
          <a:spcPct val="0"/>
        </a:spcAft>
        <a:buChar char="»"/>
        <a:defRPr sz="9300">
          <a:solidFill>
            <a:schemeClr val="tx1"/>
          </a:solidFill>
          <a:latin typeface="+mn-lt"/>
        </a:defRPr>
      </a:lvl8pPr>
      <a:lvl9pPr marL="11352213" indent="-1058863" algn="l" defTabSz="4232275" rtl="0" fontAlgn="base">
        <a:spcBef>
          <a:spcPct val="20000"/>
        </a:spcBef>
        <a:spcAft>
          <a:spcPct val="0"/>
        </a:spcAft>
        <a:buChar char="»"/>
        <a:defRPr sz="9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hyperlink" Target="https://doi-org.libproxy.chapman.edu/10.1111/j.1530-2415.2011.01259.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074" name="Text Box 124">
            <a:extLst>
              <a:ext uri="{FF2B5EF4-FFF2-40B4-BE49-F238E27FC236}">
                <a16:creationId xmlns:a16="http://schemas.microsoft.com/office/drawing/2014/main" id="{44DA592C-4163-4EBE-B600-BB5D4D88CA48}"/>
              </a:ext>
            </a:extLst>
          </p:cNvPr>
          <p:cNvSpPr txBox="1">
            <a:spLocks noChangeArrowheads="1"/>
          </p:cNvSpPr>
          <p:nvPr/>
        </p:nvSpPr>
        <p:spPr bwMode="auto">
          <a:xfrm>
            <a:off x="1828800" y="1600200"/>
            <a:ext cx="38633400" cy="2754600"/>
          </a:xfrm>
          <a:prstGeom prst="rect">
            <a:avLst/>
          </a:prstGeom>
          <a:solidFill>
            <a:schemeClr val="bg1">
              <a:alpha val="85097"/>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lvl1pPr defTabSz="4232275">
              <a:spcBef>
                <a:spcPct val="20000"/>
              </a:spcBef>
              <a:buChar char="•"/>
              <a:defRPr sz="14800">
                <a:solidFill>
                  <a:schemeClr val="tx1"/>
                </a:solidFill>
                <a:latin typeface="Arial" panose="020B0604020202020204" pitchFamily="34" charset="0"/>
              </a:defRPr>
            </a:lvl1pPr>
            <a:lvl2pPr marL="742950" indent="-285750" defTabSz="4232275">
              <a:spcBef>
                <a:spcPct val="20000"/>
              </a:spcBef>
              <a:buChar char="–"/>
              <a:defRPr sz="13000">
                <a:solidFill>
                  <a:schemeClr val="tx1"/>
                </a:solidFill>
                <a:latin typeface="Arial" panose="020B0604020202020204" pitchFamily="34" charset="0"/>
              </a:defRPr>
            </a:lvl2pPr>
            <a:lvl3pPr marL="1143000" indent="-228600" defTabSz="4232275">
              <a:spcBef>
                <a:spcPct val="20000"/>
              </a:spcBef>
              <a:buChar char="•"/>
              <a:defRPr sz="11100">
                <a:solidFill>
                  <a:schemeClr val="tx1"/>
                </a:solidFill>
                <a:latin typeface="Arial" panose="020B0604020202020204" pitchFamily="34" charset="0"/>
              </a:defRPr>
            </a:lvl3pPr>
            <a:lvl4pPr marL="1600200" indent="-228600" defTabSz="4232275">
              <a:spcBef>
                <a:spcPct val="20000"/>
              </a:spcBef>
              <a:buChar char="–"/>
              <a:defRPr sz="9300">
                <a:solidFill>
                  <a:schemeClr val="tx1"/>
                </a:solidFill>
                <a:latin typeface="Arial" panose="020B0604020202020204" pitchFamily="34" charset="0"/>
              </a:defRPr>
            </a:lvl4pPr>
            <a:lvl5pPr marL="2057400" indent="-228600" defTabSz="4232275">
              <a:spcBef>
                <a:spcPct val="20000"/>
              </a:spcBef>
              <a:buChar char="»"/>
              <a:defRPr sz="9300">
                <a:solidFill>
                  <a:schemeClr val="tx1"/>
                </a:solidFill>
                <a:latin typeface="Arial" panose="020B0604020202020204" pitchFamily="34" charset="0"/>
              </a:defRPr>
            </a:lvl5pPr>
            <a:lvl6pPr marL="2514600" indent="-228600" defTabSz="4232275" eaLnBrk="0" fontAlgn="base" hangingPunct="0">
              <a:spcBef>
                <a:spcPct val="20000"/>
              </a:spcBef>
              <a:spcAft>
                <a:spcPct val="0"/>
              </a:spcAft>
              <a:buChar char="»"/>
              <a:defRPr sz="9300">
                <a:solidFill>
                  <a:schemeClr val="tx1"/>
                </a:solidFill>
                <a:latin typeface="Arial" panose="020B0604020202020204" pitchFamily="34" charset="0"/>
              </a:defRPr>
            </a:lvl6pPr>
            <a:lvl7pPr marL="2971800" indent="-228600" defTabSz="4232275" eaLnBrk="0" fontAlgn="base" hangingPunct="0">
              <a:spcBef>
                <a:spcPct val="20000"/>
              </a:spcBef>
              <a:spcAft>
                <a:spcPct val="0"/>
              </a:spcAft>
              <a:buChar char="»"/>
              <a:defRPr sz="9300">
                <a:solidFill>
                  <a:schemeClr val="tx1"/>
                </a:solidFill>
                <a:latin typeface="Arial" panose="020B0604020202020204" pitchFamily="34" charset="0"/>
              </a:defRPr>
            </a:lvl7pPr>
            <a:lvl8pPr marL="3429000" indent="-228600" defTabSz="4232275" eaLnBrk="0" fontAlgn="base" hangingPunct="0">
              <a:spcBef>
                <a:spcPct val="20000"/>
              </a:spcBef>
              <a:spcAft>
                <a:spcPct val="0"/>
              </a:spcAft>
              <a:buChar char="»"/>
              <a:defRPr sz="9300">
                <a:solidFill>
                  <a:schemeClr val="tx1"/>
                </a:solidFill>
                <a:latin typeface="Arial" panose="020B0604020202020204" pitchFamily="34" charset="0"/>
              </a:defRPr>
            </a:lvl8pPr>
            <a:lvl9pPr marL="3886200" indent="-228600" defTabSz="4232275" eaLnBrk="0" fontAlgn="base" hangingPunct="0">
              <a:spcBef>
                <a:spcPct val="20000"/>
              </a:spcBef>
              <a:spcAft>
                <a:spcPct val="0"/>
              </a:spcAft>
              <a:buChar char="»"/>
              <a:defRPr sz="9300">
                <a:solidFill>
                  <a:schemeClr val="tx1"/>
                </a:solidFill>
                <a:latin typeface="Arial" panose="020B0604020202020204" pitchFamily="34" charset="0"/>
              </a:defRPr>
            </a:lvl9pPr>
          </a:lstStyle>
          <a:p>
            <a:pPr algn="ctr">
              <a:spcBef>
                <a:spcPct val="0"/>
              </a:spcBef>
              <a:buNone/>
            </a:pPr>
            <a:r>
              <a:rPr lang="en-US" sz="4500" b="1" dirty="0">
                <a:latin typeface="Arial"/>
                <a:cs typeface="Arial"/>
              </a:rPr>
              <a:t>MEDIA FRAMES AND THEIR IMPACT ON SUPPORT FOR IMMIGRANTS AND IMMIGRANT POLICIES</a:t>
            </a:r>
            <a:endParaRPr lang="en-US" sz="4500">
              <a:latin typeface="Arial"/>
              <a:cs typeface="Arial"/>
            </a:endParaRPr>
          </a:p>
          <a:p>
            <a:pPr algn="ctr">
              <a:spcBef>
                <a:spcPct val="0"/>
              </a:spcBef>
              <a:buNone/>
            </a:pPr>
            <a:r>
              <a:rPr lang="en-US" altLang="en-US" sz="6500" dirty="0">
                <a:latin typeface="Arial"/>
                <a:cs typeface="Arial"/>
              </a:rPr>
              <a:t>Lisbeth Rosales</a:t>
            </a:r>
          </a:p>
          <a:p>
            <a:pPr algn="ctr" eaLnBrk="1" hangingPunct="1">
              <a:spcBef>
                <a:spcPct val="0"/>
              </a:spcBef>
              <a:buFontTx/>
              <a:buNone/>
            </a:pPr>
            <a:r>
              <a:rPr lang="en-US" altLang="en-US" sz="6000" dirty="0">
                <a:latin typeface="Arial"/>
                <a:cs typeface="Arial"/>
              </a:rPr>
              <a:t>Department of Political Science, Chapman University; Orange, California</a:t>
            </a:r>
          </a:p>
        </p:txBody>
      </p:sp>
      <p:sp>
        <p:nvSpPr>
          <p:cNvPr id="3075" name="Rectangle 276">
            <a:extLst>
              <a:ext uri="{FF2B5EF4-FFF2-40B4-BE49-F238E27FC236}">
                <a16:creationId xmlns:a16="http://schemas.microsoft.com/office/drawing/2014/main" id="{108B98AB-F21F-4F22-B1E3-8120F5626192}"/>
              </a:ext>
            </a:extLst>
          </p:cNvPr>
          <p:cNvSpPr>
            <a:spLocks noChangeArrowheads="1"/>
          </p:cNvSpPr>
          <p:nvPr/>
        </p:nvSpPr>
        <p:spPr bwMode="auto">
          <a:xfrm>
            <a:off x="304800" y="5715000"/>
            <a:ext cx="9144000" cy="25298400"/>
          </a:xfrm>
          <a:prstGeom prst="rect">
            <a:avLst/>
          </a:prstGeom>
          <a:solidFill>
            <a:schemeClr val="bg1">
              <a:alpha val="85097"/>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14800">
                <a:solidFill>
                  <a:schemeClr val="tx1"/>
                </a:solidFill>
                <a:latin typeface="Arial" panose="020B0604020202020204" pitchFamily="34" charset="0"/>
              </a:defRPr>
            </a:lvl1pPr>
            <a:lvl2pPr marL="742950" indent="-285750">
              <a:spcBef>
                <a:spcPct val="20000"/>
              </a:spcBef>
              <a:buChar char="–"/>
              <a:defRPr sz="13000">
                <a:solidFill>
                  <a:schemeClr val="tx1"/>
                </a:solidFill>
                <a:latin typeface="Arial" panose="020B0604020202020204" pitchFamily="34" charset="0"/>
              </a:defRPr>
            </a:lvl2pPr>
            <a:lvl3pPr marL="1143000" indent="-228600">
              <a:spcBef>
                <a:spcPct val="20000"/>
              </a:spcBef>
              <a:buChar char="•"/>
              <a:defRPr sz="11100">
                <a:solidFill>
                  <a:schemeClr val="tx1"/>
                </a:solidFill>
                <a:latin typeface="Arial" panose="020B0604020202020204" pitchFamily="34" charset="0"/>
              </a:defRPr>
            </a:lvl3pPr>
            <a:lvl4pPr marL="1600200" indent="-228600">
              <a:spcBef>
                <a:spcPct val="20000"/>
              </a:spcBef>
              <a:buChar char="–"/>
              <a:defRPr sz="9300">
                <a:solidFill>
                  <a:schemeClr val="tx1"/>
                </a:solidFill>
                <a:latin typeface="Arial" panose="020B0604020202020204" pitchFamily="34" charset="0"/>
              </a:defRPr>
            </a:lvl4pPr>
            <a:lvl5pPr marL="2057400" indent="-228600">
              <a:spcBef>
                <a:spcPct val="20000"/>
              </a:spcBef>
              <a:buChar char="»"/>
              <a:defRPr sz="9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9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9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9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9300">
                <a:solidFill>
                  <a:schemeClr val="tx1"/>
                </a:solidFill>
                <a:latin typeface="Arial" panose="020B0604020202020204" pitchFamily="34" charset="0"/>
              </a:defRPr>
            </a:lvl9pPr>
          </a:lstStyle>
          <a:p>
            <a:pPr eaLnBrk="1" hangingPunct="1">
              <a:spcBef>
                <a:spcPct val="0"/>
              </a:spcBef>
              <a:buFontTx/>
              <a:buNone/>
            </a:pPr>
            <a:endParaRPr lang="en-US" altLang="en-US" sz="8300"/>
          </a:p>
        </p:txBody>
      </p:sp>
      <p:sp>
        <p:nvSpPr>
          <p:cNvPr id="3076" name="Rectangle 464">
            <a:extLst>
              <a:ext uri="{FF2B5EF4-FFF2-40B4-BE49-F238E27FC236}">
                <a16:creationId xmlns:a16="http://schemas.microsoft.com/office/drawing/2014/main" id="{3471271A-522D-458D-A7D7-6DBB6C85BA35}"/>
              </a:ext>
            </a:extLst>
          </p:cNvPr>
          <p:cNvSpPr>
            <a:spLocks noChangeArrowheads="1"/>
          </p:cNvSpPr>
          <p:nvPr/>
        </p:nvSpPr>
        <p:spPr bwMode="auto">
          <a:xfrm>
            <a:off x="32045910" y="5265587"/>
            <a:ext cx="9372600" cy="25298400"/>
          </a:xfrm>
          <a:prstGeom prst="rect">
            <a:avLst/>
          </a:prstGeom>
          <a:solidFill>
            <a:schemeClr val="bg1">
              <a:alpha val="85097"/>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14800">
                <a:solidFill>
                  <a:schemeClr val="tx1"/>
                </a:solidFill>
                <a:latin typeface="Arial" panose="020B0604020202020204" pitchFamily="34" charset="0"/>
              </a:defRPr>
            </a:lvl1pPr>
            <a:lvl2pPr marL="742950" indent="-285750">
              <a:spcBef>
                <a:spcPct val="20000"/>
              </a:spcBef>
              <a:buChar char="–"/>
              <a:defRPr sz="13000">
                <a:solidFill>
                  <a:schemeClr val="tx1"/>
                </a:solidFill>
                <a:latin typeface="Arial" panose="020B0604020202020204" pitchFamily="34" charset="0"/>
              </a:defRPr>
            </a:lvl2pPr>
            <a:lvl3pPr marL="1143000" indent="-228600">
              <a:spcBef>
                <a:spcPct val="20000"/>
              </a:spcBef>
              <a:buChar char="•"/>
              <a:defRPr sz="11100">
                <a:solidFill>
                  <a:schemeClr val="tx1"/>
                </a:solidFill>
                <a:latin typeface="Arial" panose="020B0604020202020204" pitchFamily="34" charset="0"/>
              </a:defRPr>
            </a:lvl3pPr>
            <a:lvl4pPr marL="1600200" indent="-228600">
              <a:spcBef>
                <a:spcPct val="20000"/>
              </a:spcBef>
              <a:buChar char="–"/>
              <a:defRPr sz="9300">
                <a:solidFill>
                  <a:schemeClr val="tx1"/>
                </a:solidFill>
                <a:latin typeface="Arial" panose="020B0604020202020204" pitchFamily="34" charset="0"/>
              </a:defRPr>
            </a:lvl4pPr>
            <a:lvl5pPr marL="2057400" indent="-228600">
              <a:spcBef>
                <a:spcPct val="20000"/>
              </a:spcBef>
              <a:buChar char="»"/>
              <a:defRPr sz="9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9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9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9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9300">
                <a:solidFill>
                  <a:schemeClr val="tx1"/>
                </a:solidFill>
                <a:latin typeface="Arial" panose="020B0604020202020204" pitchFamily="34" charset="0"/>
              </a:defRPr>
            </a:lvl9pPr>
          </a:lstStyle>
          <a:p>
            <a:pPr eaLnBrk="1" hangingPunct="1">
              <a:spcBef>
                <a:spcPct val="0"/>
              </a:spcBef>
              <a:buFontTx/>
              <a:buNone/>
            </a:pPr>
            <a:endParaRPr lang="en-US" altLang="en-US" sz="8300"/>
          </a:p>
        </p:txBody>
      </p:sp>
      <p:sp>
        <p:nvSpPr>
          <p:cNvPr id="3077" name="Rectangle 465">
            <a:extLst>
              <a:ext uri="{FF2B5EF4-FFF2-40B4-BE49-F238E27FC236}">
                <a16:creationId xmlns:a16="http://schemas.microsoft.com/office/drawing/2014/main" id="{9CF2EA48-1249-4436-A6B3-C24BE9AC99F7}"/>
              </a:ext>
            </a:extLst>
          </p:cNvPr>
          <p:cNvSpPr>
            <a:spLocks noChangeArrowheads="1"/>
          </p:cNvSpPr>
          <p:nvPr/>
        </p:nvSpPr>
        <p:spPr bwMode="auto">
          <a:xfrm>
            <a:off x="10151120" y="5467455"/>
            <a:ext cx="21031200" cy="25298400"/>
          </a:xfrm>
          <a:prstGeom prst="rect">
            <a:avLst/>
          </a:prstGeom>
          <a:solidFill>
            <a:schemeClr val="bg1">
              <a:alpha val="85097"/>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14800">
                <a:solidFill>
                  <a:schemeClr val="tx1"/>
                </a:solidFill>
                <a:latin typeface="Arial" panose="020B0604020202020204" pitchFamily="34" charset="0"/>
              </a:defRPr>
            </a:lvl1pPr>
            <a:lvl2pPr marL="742950" indent="-285750">
              <a:spcBef>
                <a:spcPct val="20000"/>
              </a:spcBef>
              <a:buChar char="–"/>
              <a:defRPr sz="13000">
                <a:solidFill>
                  <a:schemeClr val="tx1"/>
                </a:solidFill>
                <a:latin typeface="Arial" panose="020B0604020202020204" pitchFamily="34" charset="0"/>
              </a:defRPr>
            </a:lvl2pPr>
            <a:lvl3pPr marL="1143000" indent="-228600">
              <a:spcBef>
                <a:spcPct val="20000"/>
              </a:spcBef>
              <a:buChar char="•"/>
              <a:defRPr sz="11100">
                <a:solidFill>
                  <a:schemeClr val="tx1"/>
                </a:solidFill>
                <a:latin typeface="Arial" panose="020B0604020202020204" pitchFamily="34" charset="0"/>
              </a:defRPr>
            </a:lvl3pPr>
            <a:lvl4pPr marL="1600200" indent="-228600">
              <a:spcBef>
                <a:spcPct val="20000"/>
              </a:spcBef>
              <a:buChar char="–"/>
              <a:defRPr sz="9300">
                <a:solidFill>
                  <a:schemeClr val="tx1"/>
                </a:solidFill>
                <a:latin typeface="Arial" panose="020B0604020202020204" pitchFamily="34" charset="0"/>
              </a:defRPr>
            </a:lvl4pPr>
            <a:lvl5pPr marL="2057400" indent="-228600">
              <a:spcBef>
                <a:spcPct val="20000"/>
              </a:spcBef>
              <a:buChar char="»"/>
              <a:defRPr sz="9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9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9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9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9300">
                <a:solidFill>
                  <a:schemeClr val="tx1"/>
                </a:solidFill>
                <a:latin typeface="Arial" panose="020B0604020202020204" pitchFamily="34" charset="0"/>
              </a:defRPr>
            </a:lvl9pPr>
          </a:lstStyle>
          <a:p>
            <a:pPr eaLnBrk="1" hangingPunct="1">
              <a:spcBef>
                <a:spcPct val="0"/>
              </a:spcBef>
              <a:buFontTx/>
              <a:buNone/>
            </a:pPr>
            <a:endParaRPr lang="en-US" altLang="en-US" sz="8300"/>
          </a:p>
        </p:txBody>
      </p:sp>
      <p:sp>
        <p:nvSpPr>
          <p:cNvPr id="4733" name="Rectangle 637">
            <a:extLst>
              <a:ext uri="{FF2B5EF4-FFF2-40B4-BE49-F238E27FC236}">
                <a16:creationId xmlns:a16="http://schemas.microsoft.com/office/drawing/2014/main" id="{3A5A5BC0-9CAA-41AA-910B-E1B9C6209BA7}"/>
              </a:ext>
            </a:extLst>
          </p:cNvPr>
          <p:cNvSpPr>
            <a:spLocks noChangeArrowheads="1"/>
          </p:cNvSpPr>
          <p:nvPr/>
        </p:nvSpPr>
        <p:spPr bwMode="auto">
          <a:xfrm>
            <a:off x="10769600" y="6172200"/>
            <a:ext cx="20116800" cy="313932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defTabSz="4232275" eaLnBrk="1" hangingPunct="1">
              <a:defRPr/>
            </a:pPr>
            <a:r>
              <a:rPr lang="en-US" sz="3800" b="1" dirty="0">
                <a:effectLst>
                  <a:outerShdw blurRad="38100" dist="38100" dir="2700000" algn="tl">
                    <a:srgbClr val="C0C0C0"/>
                  </a:outerShdw>
                </a:effectLst>
                <a:latin typeface="Helvetica"/>
                <a:cs typeface="Helvetica"/>
              </a:rPr>
              <a:t>Hypotheses:</a:t>
            </a:r>
            <a:endParaRPr lang="en-US" sz="3400" dirty="0">
              <a:effectLst>
                <a:outerShdw blurRad="38100" dist="38100" dir="2700000" algn="tl">
                  <a:srgbClr val="C0C0C0"/>
                </a:outerShdw>
              </a:effectLst>
              <a:latin typeface="Helvetica"/>
              <a:cs typeface="Helvetica"/>
            </a:endParaRPr>
          </a:p>
          <a:p>
            <a:pPr defTabSz="4232275">
              <a:defRPr/>
            </a:pPr>
            <a:r>
              <a:rPr lang="en-US" sz="3200" b="1" dirty="0">
                <a:effectLst>
                  <a:outerShdw blurRad="38100" dist="38100" dir="2700000" algn="tl">
                    <a:srgbClr val="C0C0C0"/>
                  </a:outerShdw>
                </a:effectLst>
                <a:latin typeface="Arial"/>
                <a:cs typeface="Arial"/>
              </a:rPr>
              <a:t>H1</a:t>
            </a:r>
            <a:r>
              <a:rPr lang="en-US" sz="3200" dirty="0">
                <a:effectLst>
                  <a:outerShdw blurRad="38100" dist="38100" dir="2700000" algn="tl">
                    <a:srgbClr val="C0C0C0"/>
                  </a:outerShdw>
                </a:effectLst>
                <a:latin typeface="Arial"/>
                <a:cs typeface="Arial"/>
              </a:rPr>
              <a:t>: Those who live in the South are more likely to fear immigrants than those who don’t.</a:t>
            </a:r>
            <a:endParaRPr lang="en-US" sz="3200">
              <a:cs typeface="Arial"/>
            </a:endParaRPr>
          </a:p>
          <a:p>
            <a:pPr defTabSz="4232275">
              <a:defRPr/>
            </a:pPr>
            <a:endParaRPr lang="en-US" sz="3200" dirty="0">
              <a:effectLst>
                <a:outerShdw blurRad="38100" dist="38100" dir="2700000" algn="tl">
                  <a:srgbClr val="C0C0C0"/>
                </a:outerShdw>
              </a:effectLst>
              <a:latin typeface="Arial"/>
              <a:cs typeface="Arial"/>
            </a:endParaRPr>
          </a:p>
          <a:p>
            <a:pPr defTabSz="4232275">
              <a:defRPr/>
            </a:pPr>
            <a:r>
              <a:rPr lang="en-US" sz="3200" b="1" dirty="0">
                <a:effectLst>
                  <a:outerShdw blurRad="38100" dist="38100" dir="2700000" algn="tl">
                    <a:srgbClr val="C0C0C0"/>
                  </a:outerShdw>
                </a:effectLst>
                <a:latin typeface="Arial"/>
                <a:cs typeface="Arial"/>
              </a:rPr>
              <a:t>H2</a:t>
            </a:r>
            <a:r>
              <a:rPr lang="en-US" sz="3200" dirty="0">
                <a:effectLst>
                  <a:outerShdw blurRad="38100" dist="38100" dir="2700000" algn="tl">
                    <a:srgbClr val="C0C0C0"/>
                  </a:outerShdw>
                </a:effectLst>
                <a:latin typeface="Arial"/>
                <a:cs typeface="Arial"/>
              </a:rPr>
              <a:t>: Those living in the South are more Republican, on average than those living in other regions.</a:t>
            </a:r>
            <a:endParaRPr lang="en-US" sz="3200">
              <a:cs typeface="Arial"/>
            </a:endParaRPr>
          </a:p>
          <a:p>
            <a:pPr defTabSz="4232275">
              <a:defRPr/>
            </a:pPr>
            <a:endParaRPr lang="en-US" sz="3200" dirty="0">
              <a:effectLst>
                <a:outerShdw blurRad="38100" dist="38100" dir="2700000" algn="tl">
                  <a:srgbClr val="C0C0C0"/>
                </a:outerShdw>
              </a:effectLst>
              <a:latin typeface="Arial"/>
              <a:cs typeface="Arial"/>
            </a:endParaRPr>
          </a:p>
          <a:p>
            <a:pPr defTabSz="4232275">
              <a:defRPr/>
            </a:pPr>
            <a:r>
              <a:rPr lang="en-US" sz="3200" b="1" dirty="0">
                <a:effectLst>
                  <a:outerShdw blurRad="38100" dist="38100" dir="2700000" algn="tl">
                    <a:srgbClr val="C0C0C0"/>
                  </a:outerShdw>
                </a:effectLst>
                <a:latin typeface="Arial"/>
                <a:cs typeface="Arial"/>
              </a:rPr>
              <a:t>H3</a:t>
            </a:r>
            <a:r>
              <a:rPr lang="en-US" sz="3200" dirty="0">
                <a:effectLst>
                  <a:outerShdw blurRad="38100" dist="38100" dir="2700000" algn="tl">
                    <a:srgbClr val="C0C0C0"/>
                  </a:outerShdw>
                </a:effectLst>
                <a:latin typeface="Arial"/>
                <a:cs typeface="Arial"/>
              </a:rPr>
              <a:t>: The higher the level of education, the less likely to fear immigrants..</a:t>
            </a:r>
            <a:endParaRPr lang="en-US" sz="3200" dirty="0">
              <a:latin typeface="Arial"/>
              <a:cs typeface="Arial"/>
            </a:endParaRPr>
          </a:p>
        </p:txBody>
      </p:sp>
      <p:pic>
        <p:nvPicPr>
          <p:cNvPr id="3079" name="Picture 659" descr="blueseal">
            <a:extLst>
              <a:ext uri="{FF2B5EF4-FFF2-40B4-BE49-F238E27FC236}">
                <a16:creationId xmlns:a16="http://schemas.microsoft.com/office/drawing/2014/main" id="{BBA0B973-A314-498C-BEA9-1FC73C10F0A0}"/>
              </a:ext>
            </a:extLst>
          </p:cNvPr>
          <p:cNvPicPr preferRelativeResize="0">
            <a:picLocks noChangeArrowheads="1"/>
          </p:cNvPicPr>
          <p:nvPr/>
        </p:nvPicPr>
        <p:blipFill>
          <a:blip r:embed="rId5">
            <a:clrChange>
              <a:clrFrom>
                <a:srgbClr val="D3D8FE"/>
              </a:clrFrom>
              <a:clrTo>
                <a:srgbClr val="D3D8FE">
                  <a:alpha val="0"/>
                </a:srgbClr>
              </a:clrTo>
            </a:clrChange>
            <a:extLst>
              <a:ext uri="{28A0092B-C50C-407E-A947-70E740481C1C}">
                <a14:useLocalDpi xmlns:a14="http://schemas.microsoft.com/office/drawing/2010/main" val="0"/>
              </a:ext>
            </a:extLst>
          </a:blip>
          <a:srcRect/>
          <a:stretch>
            <a:fillRect/>
          </a:stretch>
        </p:blipFill>
        <p:spPr bwMode="auto">
          <a:xfrm>
            <a:off x="1905000" y="685800"/>
            <a:ext cx="5181600"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241">
            <a:extLst>
              <a:ext uri="{FF2B5EF4-FFF2-40B4-BE49-F238E27FC236}">
                <a16:creationId xmlns:a16="http://schemas.microsoft.com/office/drawing/2014/main" id="{74455D77-4CE2-4410-9475-61868BC81A64}"/>
              </a:ext>
            </a:extLst>
          </p:cNvPr>
          <p:cNvSpPr txBox="1">
            <a:spLocks noChangeArrowheads="1"/>
          </p:cNvSpPr>
          <p:nvPr/>
        </p:nvSpPr>
        <p:spPr bwMode="auto">
          <a:xfrm>
            <a:off x="762000" y="6096000"/>
            <a:ext cx="8229600" cy="8002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lvl1pPr defTabSz="4232275">
              <a:spcBef>
                <a:spcPct val="20000"/>
              </a:spcBef>
              <a:buChar char="•"/>
              <a:tabLst>
                <a:tab pos="685800" algn="l"/>
              </a:tabLst>
              <a:defRPr sz="14800">
                <a:solidFill>
                  <a:schemeClr val="tx1"/>
                </a:solidFill>
                <a:latin typeface="Arial" panose="020B0604020202020204" pitchFamily="34" charset="0"/>
              </a:defRPr>
            </a:lvl1pPr>
            <a:lvl2pPr defTabSz="4232275">
              <a:spcBef>
                <a:spcPct val="20000"/>
              </a:spcBef>
              <a:buChar char="–"/>
              <a:tabLst>
                <a:tab pos="685800" algn="l"/>
              </a:tabLst>
              <a:defRPr sz="13000">
                <a:solidFill>
                  <a:schemeClr val="tx1"/>
                </a:solidFill>
                <a:latin typeface="Arial" panose="020B0604020202020204" pitchFamily="34" charset="0"/>
              </a:defRPr>
            </a:lvl2pPr>
            <a:lvl3pPr marL="1143000" indent="-228600" defTabSz="4232275">
              <a:spcBef>
                <a:spcPct val="20000"/>
              </a:spcBef>
              <a:buChar char="•"/>
              <a:tabLst>
                <a:tab pos="685800" algn="l"/>
              </a:tabLst>
              <a:defRPr sz="11100">
                <a:solidFill>
                  <a:schemeClr val="tx1"/>
                </a:solidFill>
                <a:latin typeface="Arial" panose="020B0604020202020204" pitchFamily="34" charset="0"/>
              </a:defRPr>
            </a:lvl3pPr>
            <a:lvl4pPr marL="1600200" indent="-228600" defTabSz="4232275">
              <a:spcBef>
                <a:spcPct val="20000"/>
              </a:spcBef>
              <a:buChar char="–"/>
              <a:tabLst>
                <a:tab pos="685800" algn="l"/>
              </a:tabLst>
              <a:defRPr sz="9300">
                <a:solidFill>
                  <a:schemeClr val="tx1"/>
                </a:solidFill>
                <a:latin typeface="Arial" panose="020B0604020202020204" pitchFamily="34" charset="0"/>
              </a:defRPr>
            </a:lvl4pPr>
            <a:lvl5pPr marL="2057400" indent="-228600" defTabSz="4232275">
              <a:spcBef>
                <a:spcPct val="20000"/>
              </a:spcBef>
              <a:buChar char="»"/>
              <a:tabLst>
                <a:tab pos="685800" algn="l"/>
              </a:tabLst>
              <a:defRPr sz="9300">
                <a:solidFill>
                  <a:schemeClr val="tx1"/>
                </a:solidFill>
                <a:latin typeface="Arial" panose="020B0604020202020204" pitchFamily="34" charset="0"/>
              </a:defRPr>
            </a:lvl5pPr>
            <a:lvl6pPr marL="25146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6pPr>
            <a:lvl7pPr marL="29718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7pPr>
            <a:lvl8pPr marL="34290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8pPr>
            <a:lvl9pPr marL="38862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9pPr>
          </a:lstStyle>
          <a:p>
            <a:pPr algn="just" eaLnBrk="1" hangingPunct="1">
              <a:spcBef>
                <a:spcPct val="50000"/>
              </a:spcBef>
              <a:buClr>
                <a:srgbClr val="000000"/>
              </a:buClr>
              <a:buFont typeface="Wingdings" panose="05000000000000000000" pitchFamily="2" charset="2"/>
              <a:buNone/>
            </a:pPr>
            <a:r>
              <a:rPr lang="en-US" altLang="en-US" sz="3800" b="1" dirty="0">
                <a:latin typeface="Helvetica"/>
                <a:cs typeface="Helvetica"/>
              </a:rPr>
              <a:t>Introduction to Research</a:t>
            </a:r>
          </a:p>
          <a:p>
            <a:pPr eaLnBrk="1" hangingPunct="1">
              <a:spcBef>
                <a:spcPct val="0"/>
              </a:spcBef>
              <a:buClr>
                <a:srgbClr val="000000"/>
              </a:buClr>
              <a:buFont typeface="Wingdings" panose="05000000000000000000" pitchFamily="2" charset="2"/>
              <a:buChar char="§"/>
            </a:pPr>
            <a:r>
              <a:rPr lang="en-US" sz="2800" dirty="0">
                <a:latin typeface="Arial"/>
                <a:cs typeface="Arial"/>
              </a:rPr>
              <a:t> The way immigrants are portrayed in the media differs depending on the political leanings of the media publishing or broadcasting reports.</a:t>
            </a:r>
            <a:endParaRPr lang="en-US" altLang="en-US" sz="2800" dirty="0">
              <a:latin typeface="Arial"/>
              <a:cs typeface="Arial"/>
            </a:endParaRPr>
          </a:p>
          <a:p>
            <a:pPr>
              <a:spcBef>
                <a:spcPct val="0"/>
              </a:spcBef>
              <a:buClr>
                <a:srgbClr val="000000"/>
              </a:buClr>
              <a:buFont typeface="Wingdings" panose="05000000000000000000" pitchFamily="2" charset="2"/>
              <a:buChar char="§"/>
            </a:pPr>
            <a:endParaRPr lang="en-US" sz="2800" dirty="0">
              <a:latin typeface="Arial"/>
              <a:cs typeface="Arial"/>
            </a:endParaRPr>
          </a:p>
          <a:p>
            <a:pPr>
              <a:spcBef>
                <a:spcPct val="0"/>
              </a:spcBef>
              <a:buClr>
                <a:srgbClr val="000000"/>
              </a:buClr>
              <a:buFont typeface="Wingdings" panose="05000000000000000000" pitchFamily="2" charset="2"/>
              <a:buChar char="§"/>
            </a:pPr>
            <a:endParaRPr lang="en-US" sz="2800" dirty="0">
              <a:latin typeface="Arial"/>
              <a:cs typeface="Arial"/>
            </a:endParaRPr>
          </a:p>
          <a:p>
            <a:pPr eaLnBrk="1" hangingPunct="1">
              <a:spcBef>
                <a:spcPct val="0"/>
              </a:spcBef>
              <a:buClr>
                <a:srgbClr val="000000"/>
              </a:buClr>
              <a:buFont typeface="Wingdings" panose="05000000000000000000" pitchFamily="2" charset="2"/>
              <a:buChar char="§"/>
            </a:pPr>
            <a:r>
              <a:rPr lang="en-US" sz="2800" dirty="0">
                <a:latin typeface="Arial"/>
                <a:cs typeface="Arial"/>
              </a:rPr>
              <a:t>Most left leaning media portray immigrants as people who should be helped and are seeking refuge from the instability in their home countries, whereas the right leaning media portrays immigrants as having committed a crime by crossing the border and  in a negative light.</a:t>
            </a:r>
            <a:endParaRPr lang="en-US" altLang="en-US" sz="2800" dirty="0">
              <a:latin typeface="Arial"/>
              <a:cs typeface="Arial"/>
            </a:endParaRPr>
          </a:p>
          <a:p>
            <a:pPr>
              <a:spcBef>
                <a:spcPct val="0"/>
              </a:spcBef>
              <a:buClr>
                <a:srgbClr val="000000"/>
              </a:buClr>
              <a:buFont typeface="Wingdings" panose="05000000000000000000" pitchFamily="2" charset="2"/>
              <a:buChar char="§"/>
            </a:pPr>
            <a:endParaRPr lang="en-US" sz="2800" dirty="0">
              <a:latin typeface="Arial"/>
              <a:cs typeface="Arial"/>
            </a:endParaRPr>
          </a:p>
          <a:p>
            <a:pPr>
              <a:spcBef>
                <a:spcPct val="0"/>
              </a:spcBef>
              <a:buClr>
                <a:srgbClr val="000000"/>
              </a:buClr>
              <a:buFont typeface="Wingdings" panose="05000000000000000000" pitchFamily="2" charset="2"/>
              <a:buChar char="§"/>
            </a:pPr>
            <a:endParaRPr lang="en-US" sz="2800" dirty="0">
              <a:latin typeface="Arial"/>
              <a:cs typeface="Arial"/>
            </a:endParaRPr>
          </a:p>
          <a:p>
            <a:pPr lvl="1" eaLnBrk="1" hangingPunct="1">
              <a:spcBef>
                <a:spcPct val="0"/>
              </a:spcBef>
              <a:buClr>
                <a:srgbClr val="000000"/>
              </a:buClr>
              <a:buFont typeface="Wingdings" panose="05000000000000000000" pitchFamily="2" charset="2"/>
              <a:buChar char="§"/>
            </a:pPr>
            <a:r>
              <a:rPr lang="en-US" sz="2800" dirty="0">
                <a:latin typeface="Arial"/>
                <a:cs typeface="Arial"/>
              </a:rPr>
              <a:t>An effective use of either frame can shape American public opinion and the support they place behind such policies. </a:t>
            </a:r>
            <a:endParaRPr lang="en-US" altLang="en-US" sz="2800" dirty="0">
              <a:latin typeface="Arial"/>
              <a:cs typeface="Arial"/>
            </a:endParaRPr>
          </a:p>
          <a:p>
            <a:pPr eaLnBrk="1" hangingPunct="1">
              <a:spcBef>
                <a:spcPct val="0"/>
              </a:spcBef>
              <a:buClr>
                <a:srgbClr val="000000"/>
              </a:buClr>
              <a:buNone/>
            </a:pPr>
            <a:endParaRPr lang="en-US" altLang="en-US" sz="2800" dirty="0">
              <a:latin typeface="Arial"/>
              <a:cs typeface="Arial"/>
            </a:endParaRPr>
          </a:p>
        </p:txBody>
      </p:sp>
      <p:sp>
        <p:nvSpPr>
          <p:cNvPr id="3081" name="Text Box 699">
            <a:extLst>
              <a:ext uri="{FF2B5EF4-FFF2-40B4-BE49-F238E27FC236}">
                <a16:creationId xmlns:a16="http://schemas.microsoft.com/office/drawing/2014/main" id="{DFA1072C-3335-4667-BF2F-1F17E0E0F06B}"/>
              </a:ext>
            </a:extLst>
          </p:cNvPr>
          <p:cNvSpPr txBox="1">
            <a:spLocks noChangeArrowheads="1"/>
          </p:cNvSpPr>
          <p:nvPr/>
        </p:nvSpPr>
        <p:spPr bwMode="auto">
          <a:xfrm>
            <a:off x="755650" y="13974913"/>
            <a:ext cx="8229600" cy="177587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lvl1pPr defTabSz="4232275">
              <a:spcBef>
                <a:spcPct val="20000"/>
              </a:spcBef>
              <a:buChar char="•"/>
              <a:tabLst>
                <a:tab pos="685800" algn="l"/>
              </a:tabLst>
              <a:defRPr sz="14800">
                <a:solidFill>
                  <a:schemeClr val="tx1"/>
                </a:solidFill>
                <a:latin typeface="Arial" panose="020B0604020202020204" pitchFamily="34" charset="0"/>
              </a:defRPr>
            </a:lvl1pPr>
            <a:lvl2pPr defTabSz="4232275">
              <a:spcBef>
                <a:spcPct val="20000"/>
              </a:spcBef>
              <a:buChar char="–"/>
              <a:tabLst>
                <a:tab pos="685800" algn="l"/>
              </a:tabLst>
              <a:defRPr sz="13000">
                <a:solidFill>
                  <a:schemeClr val="tx1"/>
                </a:solidFill>
                <a:latin typeface="Arial" panose="020B0604020202020204" pitchFamily="34" charset="0"/>
              </a:defRPr>
            </a:lvl2pPr>
            <a:lvl3pPr defTabSz="4232275">
              <a:spcBef>
                <a:spcPct val="20000"/>
              </a:spcBef>
              <a:buChar char="•"/>
              <a:tabLst>
                <a:tab pos="685800" algn="l"/>
              </a:tabLst>
              <a:defRPr sz="11100">
                <a:solidFill>
                  <a:schemeClr val="tx1"/>
                </a:solidFill>
                <a:latin typeface="Arial" panose="020B0604020202020204" pitchFamily="34" charset="0"/>
              </a:defRPr>
            </a:lvl3pPr>
            <a:lvl4pPr defTabSz="4232275">
              <a:spcBef>
                <a:spcPct val="20000"/>
              </a:spcBef>
              <a:buChar char="–"/>
              <a:tabLst>
                <a:tab pos="685800" algn="l"/>
              </a:tabLst>
              <a:defRPr sz="9300">
                <a:solidFill>
                  <a:schemeClr val="tx1"/>
                </a:solidFill>
                <a:latin typeface="Arial" panose="020B0604020202020204" pitchFamily="34" charset="0"/>
              </a:defRPr>
            </a:lvl4pPr>
            <a:lvl5pPr marL="2057400" indent="-228600" defTabSz="4232275">
              <a:spcBef>
                <a:spcPct val="20000"/>
              </a:spcBef>
              <a:buChar char="»"/>
              <a:tabLst>
                <a:tab pos="685800" algn="l"/>
              </a:tabLst>
              <a:defRPr sz="9300">
                <a:solidFill>
                  <a:schemeClr val="tx1"/>
                </a:solidFill>
                <a:latin typeface="Arial" panose="020B0604020202020204" pitchFamily="34" charset="0"/>
              </a:defRPr>
            </a:lvl5pPr>
            <a:lvl6pPr marL="25146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6pPr>
            <a:lvl7pPr marL="29718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7pPr>
            <a:lvl8pPr marL="34290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8pPr>
            <a:lvl9pPr marL="38862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9pPr>
          </a:lstStyle>
          <a:p>
            <a:pPr algn="just" eaLnBrk="1" hangingPunct="1">
              <a:spcBef>
                <a:spcPct val="50000"/>
              </a:spcBef>
              <a:buClr>
                <a:srgbClr val="000000"/>
              </a:buClr>
              <a:buNone/>
            </a:pPr>
            <a:r>
              <a:rPr lang="en-US" altLang="en-US" sz="3800" b="1" dirty="0">
                <a:latin typeface="Helvetica"/>
                <a:cs typeface="Helvetica"/>
              </a:rPr>
              <a:t>Lit Review</a:t>
            </a:r>
            <a:endParaRPr lang="en-US" altLang="en-US" sz="3800" b="1" dirty="0">
              <a:latin typeface="Helvetica" panose="020B0604020202020204" pitchFamily="34" charset="0"/>
              <a:cs typeface="Helvetica"/>
            </a:endParaRPr>
          </a:p>
          <a:p>
            <a:pPr eaLnBrk="1" hangingPunct="1">
              <a:spcBef>
                <a:spcPct val="0"/>
              </a:spcBef>
              <a:buClr>
                <a:srgbClr val="000000"/>
              </a:buClr>
              <a:buFont typeface="Wingdings" panose="05000000000000000000" pitchFamily="2" charset="2"/>
              <a:buChar char="§"/>
            </a:pPr>
            <a:r>
              <a:rPr lang="en-US" sz="2800" dirty="0">
                <a:latin typeface="Arial"/>
                <a:cs typeface="Arial"/>
              </a:rPr>
              <a:t>Research demonstrates  that equivalency frames do not matter for public opinion but when focusing on the immigration history of one’s family they found that support for legalization is lower for the first and second generation immigrants.</a:t>
            </a:r>
            <a:endParaRPr lang="en-US" altLang="en-US" sz="2800" dirty="0">
              <a:cs typeface="Arial"/>
            </a:endParaRPr>
          </a:p>
          <a:p>
            <a:pPr>
              <a:spcBef>
                <a:spcPct val="0"/>
              </a:spcBef>
              <a:buClr>
                <a:srgbClr val="000000"/>
              </a:buClr>
              <a:buFont typeface="Wingdings" panose="05000000000000000000" pitchFamily="2" charset="2"/>
              <a:buChar char="§"/>
            </a:pPr>
            <a:endParaRPr lang="en-US" sz="2800" dirty="0">
              <a:latin typeface="Arial"/>
              <a:cs typeface="Arial"/>
            </a:endParaRPr>
          </a:p>
          <a:p>
            <a:pPr>
              <a:spcBef>
                <a:spcPct val="0"/>
              </a:spcBef>
              <a:buClr>
                <a:srgbClr val="000000"/>
              </a:buClr>
              <a:buFont typeface="Wingdings" panose="05000000000000000000" pitchFamily="2" charset="2"/>
              <a:buChar char="§"/>
            </a:pPr>
            <a:r>
              <a:rPr lang="en-US" sz="2800" dirty="0">
                <a:latin typeface="Arial"/>
                <a:cs typeface="Arial"/>
              </a:rPr>
              <a:t>The use of the term “illegal” has a significant impact on first and second generation immigrants which makes them oppose policies regarding immigrants but they tend to support it when “un-</a:t>
            </a:r>
            <a:r>
              <a:rPr lang="en-US" sz="2800" dirty="0" err="1">
                <a:latin typeface="Arial"/>
                <a:cs typeface="Arial"/>
              </a:rPr>
              <a:t>athorized</a:t>
            </a:r>
            <a:r>
              <a:rPr lang="en-US" sz="2800" dirty="0">
                <a:latin typeface="Arial"/>
                <a:cs typeface="Arial"/>
              </a:rPr>
              <a:t>” or “undocumented” terms are used. Overall, issue frames matter more regarding policy issues while equivalency frames do not. </a:t>
            </a:r>
            <a:endParaRPr lang="en-US" sz="2800" dirty="0">
              <a:cs typeface="Arial"/>
            </a:endParaRPr>
          </a:p>
          <a:p>
            <a:pPr>
              <a:spcBef>
                <a:spcPct val="0"/>
              </a:spcBef>
              <a:buClr>
                <a:srgbClr val="000000"/>
              </a:buClr>
              <a:buFont typeface="Wingdings" panose="05000000000000000000" pitchFamily="2" charset="2"/>
              <a:buChar char="§"/>
            </a:pPr>
            <a:endParaRPr lang="en-US" sz="2800" dirty="0">
              <a:cs typeface="Arial"/>
            </a:endParaRPr>
          </a:p>
          <a:p>
            <a:pPr>
              <a:spcBef>
                <a:spcPct val="0"/>
              </a:spcBef>
              <a:buClr>
                <a:srgbClr val="000000"/>
              </a:buClr>
              <a:buFont typeface="Wingdings" panose="05000000000000000000" pitchFamily="2" charset="2"/>
              <a:buChar char="§"/>
            </a:pPr>
            <a:r>
              <a:rPr lang="en-US" sz="2800" dirty="0">
                <a:latin typeface="Arial"/>
                <a:cs typeface="Arial"/>
              </a:rPr>
              <a:t>Research also shows that  both location and political ideology played a role in framing arguments for and against immigrants, with national newspapers framing their arguments as threats and more in support for the bill.</a:t>
            </a:r>
          </a:p>
          <a:p>
            <a:pPr>
              <a:spcBef>
                <a:spcPct val="0"/>
              </a:spcBef>
              <a:buClr>
                <a:srgbClr val="000000"/>
              </a:buClr>
              <a:buFont typeface="Wingdings" panose="05000000000000000000" pitchFamily="2" charset="2"/>
              <a:buChar char="§"/>
            </a:pPr>
            <a:endParaRPr lang="en-US" sz="2800" dirty="0">
              <a:cs typeface="Arial"/>
            </a:endParaRPr>
          </a:p>
          <a:p>
            <a:pPr>
              <a:spcBef>
                <a:spcPct val="0"/>
              </a:spcBef>
              <a:buClr>
                <a:srgbClr val="000000"/>
              </a:buClr>
              <a:buFont typeface="Wingdings" panose="05000000000000000000" pitchFamily="2" charset="2"/>
              <a:buChar char="§"/>
            </a:pPr>
            <a:r>
              <a:rPr lang="en-US" sz="2800" dirty="0">
                <a:latin typeface="Arial"/>
                <a:cs typeface="Arial"/>
              </a:rPr>
              <a:t>Overall, this finding implies that other areas, even those not close to the border perceive immigration as a threat. The threats that were used by conservative newspapers to frame support for the bill were more likely to activate fear within the public.</a:t>
            </a:r>
          </a:p>
          <a:p>
            <a:pPr>
              <a:spcBef>
                <a:spcPct val="0"/>
              </a:spcBef>
              <a:buClr>
                <a:srgbClr val="000000"/>
              </a:buClr>
              <a:buFont typeface="Wingdings" panose="05000000000000000000" pitchFamily="2" charset="2"/>
              <a:buChar char="§"/>
            </a:pPr>
            <a:endParaRPr lang="en-US" sz="2800" dirty="0">
              <a:latin typeface="Arial"/>
              <a:cs typeface="Arial"/>
            </a:endParaRPr>
          </a:p>
          <a:p>
            <a:pPr>
              <a:spcBef>
                <a:spcPct val="0"/>
              </a:spcBef>
              <a:buClr>
                <a:srgbClr val="000000"/>
              </a:buClr>
              <a:buFont typeface="Wingdings" panose="05000000000000000000" pitchFamily="2" charset="2"/>
              <a:buChar char="§"/>
            </a:pPr>
            <a:r>
              <a:rPr lang="en-US" sz="2800" dirty="0">
                <a:latin typeface="Arial"/>
                <a:cs typeface="Arial"/>
              </a:rPr>
              <a:t>Episodic frames are very harmful to immigrants  as they can portray them as deviants and as threats due to the lack of discussions of societal factors. These episodic frames also focused on stories of violence involving immigrants, arrests, imprisonment, and smuggling cases (</a:t>
            </a:r>
            <a:r>
              <a:rPr lang="en-US" sz="2800" dirty="0" err="1">
                <a:latin typeface="Arial"/>
                <a:cs typeface="Arial"/>
              </a:rPr>
              <a:t>Berggreen</a:t>
            </a:r>
            <a:r>
              <a:rPr lang="en-US" sz="2800" dirty="0">
                <a:latin typeface="Arial"/>
                <a:cs typeface="Arial"/>
              </a:rPr>
              <a:t> 2009).</a:t>
            </a:r>
          </a:p>
          <a:p>
            <a:pPr>
              <a:spcBef>
                <a:spcPct val="0"/>
              </a:spcBef>
              <a:buClr>
                <a:srgbClr val="000000"/>
              </a:buClr>
              <a:buFont typeface="Wingdings" panose="05000000000000000000" pitchFamily="2" charset="2"/>
              <a:buChar char="§"/>
            </a:pPr>
            <a:endParaRPr lang="en-US" sz="2800" dirty="0">
              <a:cs typeface="Arial" panose="020B0604020202020204" pitchFamily="34" charset="0"/>
            </a:endParaRPr>
          </a:p>
          <a:p>
            <a:pPr>
              <a:spcBef>
                <a:spcPct val="0"/>
              </a:spcBef>
              <a:buClr>
                <a:srgbClr val="000000"/>
              </a:buClr>
              <a:buFont typeface="Wingdings" panose="05000000000000000000" pitchFamily="2" charset="2"/>
              <a:buChar char="§"/>
            </a:pPr>
            <a:r>
              <a:rPr lang="en-US" sz="2800" dirty="0">
                <a:latin typeface="Arial"/>
                <a:cs typeface="Arial"/>
              </a:rPr>
              <a:t>Being portrayed in a negative manner causes immigrants to not feel safe, to feel as outsiders and it can lead to a divided community.</a:t>
            </a:r>
          </a:p>
          <a:p>
            <a:pPr lvl="1" eaLnBrk="1" hangingPunct="1">
              <a:spcBef>
                <a:spcPct val="0"/>
              </a:spcBef>
              <a:buClr>
                <a:srgbClr val="000000"/>
              </a:buClr>
              <a:buFont typeface="Wingdings" panose="05000000000000000000" pitchFamily="2" charset="2"/>
              <a:buChar char="§"/>
            </a:pPr>
            <a:endParaRPr lang="en-US" altLang="en-US" sz="2800" dirty="0">
              <a:cs typeface="Arial" panose="020B0604020202020204" pitchFamily="34" charset="0"/>
            </a:endParaRPr>
          </a:p>
          <a:p>
            <a:pPr lvl="2" eaLnBrk="1" hangingPunct="1">
              <a:spcBef>
                <a:spcPct val="0"/>
              </a:spcBef>
              <a:buClr>
                <a:srgbClr val="000000"/>
              </a:buClr>
              <a:buFont typeface="Wingdings" panose="05000000000000000000" pitchFamily="2" charset="2"/>
              <a:buChar char="§"/>
            </a:pPr>
            <a:endParaRPr lang="en-US" altLang="en-US" sz="1800">
              <a:cs typeface="Arial" panose="020B0604020202020204" pitchFamily="34" charset="0"/>
            </a:endParaRPr>
          </a:p>
        </p:txBody>
      </p:sp>
      <p:sp>
        <p:nvSpPr>
          <p:cNvPr id="3082" name="Text Box 700">
            <a:extLst>
              <a:ext uri="{FF2B5EF4-FFF2-40B4-BE49-F238E27FC236}">
                <a16:creationId xmlns:a16="http://schemas.microsoft.com/office/drawing/2014/main" id="{9429BEC5-4210-4125-B640-D540A5018163}"/>
              </a:ext>
            </a:extLst>
          </p:cNvPr>
          <p:cNvSpPr txBox="1">
            <a:spLocks noChangeArrowheads="1"/>
          </p:cNvSpPr>
          <p:nvPr/>
        </p:nvSpPr>
        <p:spPr bwMode="auto">
          <a:xfrm>
            <a:off x="32362140" y="17923268"/>
            <a:ext cx="8813800" cy="88639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defTabSz="4232275">
              <a:spcBef>
                <a:spcPct val="20000"/>
              </a:spcBef>
              <a:buChar char="•"/>
              <a:tabLst>
                <a:tab pos="685800" algn="l"/>
              </a:tabLst>
              <a:defRPr sz="14800">
                <a:solidFill>
                  <a:schemeClr val="tx1"/>
                </a:solidFill>
                <a:latin typeface="Arial" panose="020B0604020202020204" pitchFamily="34" charset="0"/>
              </a:defRPr>
            </a:lvl1pPr>
            <a:lvl2pPr marL="742950" indent="-285750" defTabSz="4232275">
              <a:spcBef>
                <a:spcPct val="20000"/>
              </a:spcBef>
              <a:buChar char="–"/>
              <a:tabLst>
                <a:tab pos="685800" algn="l"/>
              </a:tabLst>
              <a:defRPr sz="13000">
                <a:solidFill>
                  <a:schemeClr val="tx1"/>
                </a:solidFill>
                <a:latin typeface="Arial" panose="020B0604020202020204" pitchFamily="34" charset="0"/>
              </a:defRPr>
            </a:lvl2pPr>
            <a:lvl3pPr marL="1143000" indent="-228600" defTabSz="4232275">
              <a:spcBef>
                <a:spcPct val="20000"/>
              </a:spcBef>
              <a:buChar char="•"/>
              <a:tabLst>
                <a:tab pos="685800" algn="l"/>
              </a:tabLst>
              <a:defRPr sz="11100">
                <a:solidFill>
                  <a:schemeClr val="tx1"/>
                </a:solidFill>
                <a:latin typeface="Arial" panose="020B0604020202020204" pitchFamily="34" charset="0"/>
              </a:defRPr>
            </a:lvl3pPr>
            <a:lvl4pPr marL="1600200" indent="-228600" defTabSz="4232275">
              <a:spcBef>
                <a:spcPct val="20000"/>
              </a:spcBef>
              <a:buChar char="–"/>
              <a:tabLst>
                <a:tab pos="685800" algn="l"/>
              </a:tabLst>
              <a:defRPr sz="9300">
                <a:solidFill>
                  <a:schemeClr val="tx1"/>
                </a:solidFill>
                <a:latin typeface="Arial" panose="020B0604020202020204" pitchFamily="34" charset="0"/>
              </a:defRPr>
            </a:lvl4pPr>
            <a:lvl5pPr marL="2057400" indent="-228600" defTabSz="4232275">
              <a:spcBef>
                <a:spcPct val="20000"/>
              </a:spcBef>
              <a:buChar char="»"/>
              <a:tabLst>
                <a:tab pos="685800" algn="l"/>
              </a:tabLst>
              <a:defRPr sz="9300">
                <a:solidFill>
                  <a:schemeClr val="tx1"/>
                </a:solidFill>
                <a:latin typeface="Arial" panose="020B0604020202020204" pitchFamily="34" charset="0"/>
              </a:defRPr>
            </a:lvl5pPr>
            <a:lvl6pPr marL="25146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6pPr>
            <a:lvl7pPr marL="29718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7pPr>
            <a:lvl8pPr marL="34290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8pPr>
            <a:lvl9pPr marL="3886200" indent="-228600" defTabSz="4232275" eaLnBrk="0" fontAlgn="base" hangingPunct="0">
              <a:spcBef>
                <a:spcPct val="20000"/>
              </a:spcBef>
              <a:spcAft>
                <a:spcPct val="0"/>
              </a:spcAft>
              <a:buChar char="»"/>
              <a:tabLst>
                <a:tab pos="685800" algn="l"/>
              </a:tabLst>
              <a:defRPr sz="9300">
                <a:solidFill>
                  <a:schemeClr val="tx1"/>
                </a:solidFill>
                <a:latin typeface="Arial" panose="020B0604020202020204" pitchFamily="34" charset="0"/>
              </a:defRPr>
            </a:lvl9pPr>
          </a:lstStyle>
          <a:p>
            <a:pPr algn="just" eaLnBrk="1" hangingPunct="1">
              <a:spcBef>
                <a:spcPct val="50000"/>
              </a:spcBef>
              <a:buClr>
                <a:srgbClr val="000000"/>
              </a:buClr>
              <a:buFont typeface="Wingdings" panose="05000000000000000000" pitchFamily="2" charset="2"/>
              <a:buNone/>
            </a:pPr>
            <a:r>
              <a:rPr lang="en-US" altLang="en-US" sz="3800" b="1" dirty="0">
                <a:latin typeface="Helvetica"/>
                <a:cs typeface="Helvetica"/>
              </a:rPr>
              <a:t>Conclusions</a:t>
            </a:r>
          </a:p>
          <a:p>
            <a:pPr eaLnBrk="1" hangingPunct="1">
              <a:spcBef>
                <a:spcPct val="0"/>
              </a:spcBef>
              <a:buClr>
                <a:srgbClr val="000000"/>
              </a:buClr>
              <a:buFont typeface="Wingdings" panose="05000000000000000000" pitchFamily="2" charset="2"/>
              <a:buChar char="§"/>
            </a:pPr>
            <a:r>
              <a:rPr lang="en-US" sz="2800" dirty="0">
                <a:latin typeface="Arial"/>
                <a:cs typeface="Arial"/>
              </a:rPr>
              <a:t>My two confirmed hypotheses were the higher the education the less likely to fear immigrants and that those from the South will be more afraid of immigrants. These are both important findings as level of education helps reduce a fear of immigrants and can be used in the future to help reduce fear of immigrants and create a sense of understanding.</a:t>
            </a:r>
          </a:p>
          <a:p>
            <a:pPr>
              <a:spcBef>
                <a:spcPct val="0"/>
              </a:spcBef>
              <a:buClr>
                <a:srgbClr val="000000"/>
              </a:buClr>
              <a:buFont typeface="Wingdings" panose="05000000000000000000" pitchFamily="2" charset="2"/>
              <a:buChar char="§"/>
            </a:pPr>
            <a:r>
              <a:rPr lang="en-US" sz="2800" dirty="0">
                <a:latin typeface="Arial"/>
                <a:cs typeface="Arial"/>
              </a:rPr>
              <a:t>My other finding is especially significant as those who live in the South displayed a higher fear of immigrants, this shows a relationship with the sources used as most border crossings occur along the southern states.</a:t>
            </a:r>
          </a:p>
          <a:p>
            <a:pPr>
              <a:spcBef>
                <a:spcPct val="0"/>
              </a:spcBef>
              <a:buClr>
                <a:srgbClr val="000000"/>
              </a:buClr>
              <a:buFont typeface="Wingdings" panose="05000000000000000000" pitchFamily="2" charset="2"/>
              <a:buChar char="§"/>
            </a:pPr>
            <a:r>
              <a:rPr lang="en-US" sz="2800" dirty="0">
                <a:latin typeface="Arial"/>
                <a:cs typeface="Arial"/>
              </a:rPr>
              <a:t>The hypothesis that was not confirmed was party identification and fear of immigrants and while this is surprising, I expect to do more research in the future to find out what factors affected this. A possible reason could be more people from northern states moving to the south and disrupting the perceived party identification of these states. </a:t>
            </a:r>
            <a:endParaRPr lang="en-US" sz="2800" dirty="0">
              <a:cs typeface="Arial"/>
            </a:endParaRPr>
          </a:p>
        </p:txBody>
      </p:sp>
      <p:sp>
        <p:nvSpPr>
          <p:cNvPr id="4800" name="Rectangle 704">
            <a:extLst>
              <a:ext uri="{FF2B5EF4-FFF2-40B4-BE49-F238E27FC236}">
                <a16:creationId xmlns:a16="http://schemas.microsoft.com/office/drawing/2014/main" id="{B14289CB-F35A-4DDF-93FF-8215A2EB27C4}"/>
              </a:ext>
            </a:extLst>
          </p:cNvPr>
          <p:cNvSpPr>
            <a:spLocks noChangeArrowheads="1"/>
          </p:cNvSpPr>
          <p:nvPr/>
        </p:nvSpPr>
        <p:spPr bwMode="auto">
          <a:xfrm>
            <a:off x="10972800" y="9372600"/>
            <a:ext cx="101346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defTabSz="4232275" eaLnBrk="1" hangingPunct="1">
              <a:defRPr/>
            </a:pPr>
            <a:r>
              <a:rPr lang="en-US" sz="3800" b="1" dirty="0">
                <a:effectLst>
                  <a:outerShdw blurRad="38100" dist="38100" dir="2700000" algn="tl">
                    <a:srgbClr val="C0C0C0"/>
                  </a:outerShdw>
                </a:effectLst>
                <a:latin typeface="Helvetica"/>
                <a:cs typeface="Helvetica"/>
              </a:rPr>
              <a:t>Data</a:t>
            </a:r>
            <a:endParaRPr lang="en-US" sz="3400" dirty="0">
              <a:effectLst>
                <a:outerShdw blurRad="38100" dist="38100" dir="2700000" algn="tl">
                  <a:srgbClr val="C0C0C0"/>
                </a:outerShdw>
              </a:effectLst>
              <a:latin typeface="Helvetica"/>
              <a:cs typeface="Helvetica"/>
            </a:endParaRPr>
          </a:p>
          <a:p>
            <a:pPr defTabSz="4232275" eaLnBrk="1" hangingPunct="1">
              <a:defRPr/>
            </a:pPr>
            <a:r>
              <a:rPr lang="en-US" sz="2800" b="1" dirty="0">
                <a:effectLst>
                  <a:outerShdw blurRad="38100" dist="38100" dir="2700000" algn="tl">
                    <a:srgbClr val="C0C0C0"/>
                  </a:outerShdw>
                </a:effectLst>
                <a:latin typeface="Arial"/>
                <a:cs typeface="Arial"/>
              </a:rPr>
              <a:t>H 1: Living in the South &amp;  fear of immigrants</a:t>
            </a:r>
            <a:endParaRPr lang="en-US" sz="2800" dirty="0">
              <a:effectLst>
                <a:outerShdw blurRad="38100" dist="38100" dir="2700000" algn="tl">
                  <a:srgbClr val="C0C0C0"/>
                </a:outerShdw>
              </a:effectLst>
              <a:latin typeface="Arial" charset="0"/>
            </a:endParaRPr>
          </a:p>
          <a:p>
            <a:pPr defTabSz="4232275" eaLnBrk="1" hangingPunct="1">
              <a:defRPr/>
            </a:pPr>
            <a:endParaRPr lang="en-US" sz="2800" dirty="0">
              <a:latin typeface="Arial"/>
              <a:cs typeface="Arial"/>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latin typeface="Arial" charset="0"/>
            </a:endParaRPr>
          </a:p>
        </p:txBody>
      </p:sp>
      <p:sp>
        <p:nvSpPr>
          <p:cNvPr id="4801" name="Rectangle 705">
            <a:extLst>
              <a:ext uri="{FF2B5EF4-FFF2-40B4-BE49-F238E27FC236}">
                <a16:creationId xmlns:a16="http://schemas.microsoft.com/office/drawing/2014/main" id="{9D9CEB9B-0E59-489A-82F1-4CCEC8E56DA9}"/>
              </a:ext>
            </a:extLst>
          </p:cNvPr>
          <p:cNvSpPr>
            <a:spLocks noChangeArrowheads="1"/>
          </p:cNvSpPr>
          <p:nvPr/>
        </p:nvSpPr>
        <p:spPr bwMode="auto">
          <a:xfrm>
            <a:off x="10506187" y="20710718"/>
            <a:ext cx="10134600"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defTabSz="4232275" eaLnBrk="1" hangingPunct="1">
              <a:defRPr/>
            </a:pPr>
            <a:endParaRPr lang="en-US" sz="3400">
              <a:effectLst>
                <a:outerShdw blurRad="38100" dist="38100" dir="2700000" algn="tl">
                  <a:srgbClr val="C0C0C0"/>
                </a:outerShdw>
              </a:effectLst>
              <a:latin typeface="Arial" charset="0"/>
            </a:endParaRPr>
          </a:p>
          <a:p>
            <a:pPr defTabSz="4232275" eaLnBrk="1" hangingPunct="1">
              <a:defRPr/>
            </a:pPr>
            <a:r>
              <a:rPr lang="en-US" sz="2800" b="1" dirty="0">
                <a:effectLst>
                  <a:outerShdw blurRad="38100" dist="38100" dir="2700000" algn="tl">
                    <a:srgbClr val="C0C0C0"/>
                  </a:outerShdw>
                </a:effectLst>
                <a:latin typeface="Arial"/>
                <a:cs typeface="Arial"/>
              </a:rPr>
              <a:t>H 2: Living in the South and party identification</a:t>
            </a:r>
            <a:endParaRPr lang="en-US" sz="2800" dirty="0">
              <a:effectLst>
                <a:outerShdw blurRad="38100" dist="38100" dir="2700000" algn="tl">
                  <a:srgbClr val="C0C0C0"/>
                </a:outerShdw>
              </a:effectLst>
              <a:latin typeface="Arial" charset="0"/>
            </a:endParaRPr>
          </a:p>
          <a:p>
            <a:pPr defTabSz="4232275" eaLnBrk="1" hangingPunct="1">
              <a:defRPr/>
            </a:pPr>
            <a:endParaRPr lang="en-US" sz="1800">
              <a:latin typeface="Arial" charset="0"/>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latin typeface="Arial" charset="0"/>
            </a:endParaRPr>
          </a:p>
        </p:txBody>
      </p:sp>
      <p:sp>
        <p:nvSpPr>
          <p:cNvPr id="4802" name="Rectangle 706">
            <a:extLst>
              <a:ext uri="{FF2B5EF4-FFF2-40B4-BE49-F238E27FC236}">
                <a16:creationId xmlns:a16="http://schemas.microsoft.com/office/drawing/2014/main" id="{E77339F8-E7E4-484A-9643-8B72679E3BEA}"/>
              </a:ext>
            </a:extLst>
          </p:cNvPr>
          <p:cNvSpPr>
            <a:spLocks noChangeArrowheads="1"/>
          </p:cNvSpPr>
          <p:nvPr/>
        </p:nvSpPr>
        <p:spPr bwMode="auto">
          <a:xfrm>
            <a:off x="21527652" y="9618251"/>
            <a:ext cx="10134600"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p>
            <a:pPr defTabSz="4232275" eaLnBrk="1" hangingPunct="1">
              <a:defRPr/>
            </a:pPr>
            <a:endParaRPr lang="en-US" sz="3400">
              <a:effectLst>
                <a:outerShdw blurRad="38100" dist="38100" dir="2700000" algn="tl">
                  <a:srgbClr val="C0C0C0"/>
                </a:outerShdw>
              </a:effectLst>
              <a:latin typeface="Arial" charset="0"/>
            </a:endParaRPr>
          </a:p>
          <a:p>
            <a:pPr defTabSz="4232275" eaLnBrk="1" hangingPunct="1">
              <a:defRPr/>
            </a:pPr>
            <a:r>
              <a:rPr lang="en-US" sz="2800" b="1" dirty="0">
                <a:effectLst>
                  <a:outerShdw blurRad="38100" dist="38100" dir="2700000" algn="tl">
                    <a:srgbClr val="C0C0C0"/>
                  </a:outerShdw>
                </a:effectLst>
                <a:latin typeface="Arial"/>
                <a:cs typeface="Arial"/>
              </a:rPr>
              <a:t>H 3: Level of education &amp; fear of immigrants</a:t>
            </a:r>
            <a:endParaRPr lang="en-US" sz="2800" dirty="0">
              <a:effectLst>
                <a:outerShdw blurRad="38100" dist="38100" dir="2700000" algn="tl">
                  <a:srgbClr val="C0C0C0"/>
                </a:outerShdw>
              </a:effectLst>
              <a:latin typeface="Arial"/>
              <a:cs typeface="Arial"/>
            </a:endParaRPr>
          </a:p>
          <a:p>
            <a:pPr defTabSz="4232275" eaLnBrk="1" hangingPunct="1">
              <a:defRPr/>
            </a:pPr>
            <a:endParaRPr lang="en-US" sz="1800">
              <a:latin typeface="Arial" charset="0"/>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latin typeface="Arial" charset="0"/>
            </a:endParaRPr>
          </a:p>
        </p:txBody>
      </p:sp>
      <p:sp>
        <p:nvSpPr>
          <p:cNvPr id="4805" name="Text Box 709">
            <a:extLst>
              <a:ext uri="{FF2B5EF4-FFF2-40B4-BE49-F238E27FC236}">
                <a16:creationId xmlns:a16="http://schemas.microsoft.com/office/drawing/2014/main" id="{67EBB891-91EC-4D88-921A-22047A551A95}"/>
              </a:ext>
            </a:extLst>
          </p:cNvPr>
          <p:cNvSpPr txBox="1">
            <a:spLocks noChangeArrowheads="1"/>
          </p:cNvSpPr>
          <p:nvPr/>
        </p:nvSpPr>
        <p:spPr bwMode="auto">
          <a:xfrm>
            <a:off x="32309228" y="5582478"/>
            <a:ext cx="8830490" cy="149425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defTabSz="4232275">
              <a:tabLst>
                <a:tab pos="685800" algn="l"/>
              </a:tabLst>
              <a:defRPr>
                <a:solidFill>
                  <a:schemeClr val="tx1"/>
                </a:solidFill>
                <a:latin typeface="Arial" charset="0"/>
              </a:defRPr>
            </a:lvl1pPr>
            <a:lvl2pPr defTabSz="4232275">
              <a:tabLst>
                <a:tab pos="685800" algn="l"/>
              </a:tabLst>
              <a:defRPr>
                <a:solidFill>
                  <a:schemeClr val="tx1"/>
                </a:solidFill>
                <a:latin typeface="Arial" charset="0"/>
              </a:defRPr>
            </a:lvl2pPr>
            <a:lvl3pPr defTabSz="4232275">
              <a:tabLst>
                <a:tab pos="685800" algn="l"/>
              </a:tabLst>
              <a:defRPr>
                <a:solidFill>
                  <a:schemeClr val="tx1"/>
                </a:solidFill>
                <a:latin typeface="Arial" charset="0"/>
              </a:defRPr>
            </a:lvl3pPr>
            <a:lvl4pPr defTabSz="4232275">
              <a:tabLst>
                <a:tab pos="685800" algn="l"/>
              </a:tabLst>
              <a:defRPr>
                <a:solidFill>
                  <a:schemeClr val="tx1"/>
                </a:solidFill>
                <a:latin typeface="Arial" charset="0"/>
              </a:defRPr>
            </a:lvl4pPr>
            <a:lvl5pPr defTabSz="4232275">
              <a:tabLst>
                <a:tab pos="685800" algn="l"/>
              </a:tabLst>
              <a:defRPr>
                <a:solidFill>
                  <a:schemeClr val="tx1"/>
                </a:solidFill>
                <a:latin typeface="Arial" charset="0"/>
              </a:defRPr>
            </a:lvl5pPr>
            <a:lvl6pPr defTabSz="4232275" fontAlgn="base">
              <a:spcBef>
                <a:spcPct val="0"/>
              </a:spcBef>
              <a:spcAft>
                <a:spcPct val="0"/>
              </a:spcAft>
              <a:tabLst>
                <a:tab pos="685800" algn="l"/>
              </a:tabLst>
              <a:defRPr>
                <a:solidFill>
                  <a:schemeClr val="tx1"/>
                </a:solidFill>
                <a:latin typeface="Arial" charset="0"/>
              </a:defRPr>
            </a:lvl6pPr>
            <a:lvl7pPr defTabSz="4232275" fontAlgn="base">
              <a:spcBef>
                <a:spcPct val="0"/>
              </a:spcBef>
              <a:spcAft>
                <a:spcPct val="0"/>
              </a:spcAft>
              <a:tabLst>
                <a:tab pos="685800" algn="l"/>
              </a:tabLst>
              <a:defRPr>
                <a:solidFill>
                  <a:schemeClr val="tx1"/>
                </a:solidFill>
                <a:latin typeface="Arial" charset="0"/>
              </a:defRPr>
            </a:lvl7pPr>
            <a:lvl8pPr defTabSz="4232275" fontAlgn="base">
              <a:spcBef>
                <a:spcPct val="0"/>
              </a:spcBef>
              <a:spcAft>
                <a:spcPct val="0"/>
              </a:spcAft>
              <a:tabLst>
                <a:tab pos="685800" algn="l"/>
              </a:tabLst>
              <a:defRPr>
                <a:solidFill>
                  <a:schemeClr val="tx1"/>
                </a:solidFill>
                <a:latin typeface="Arial" charset="0"/>
              </a:defRPr>
            </a:lvl8pPr>
            <a:lvl9pPr defTabSz="4232275" fontAlgn="base">
              <a:spcBef>
                <a:spcPct val="0"/>
              </a:spcBef>
              <a:spcAft>
                <a:spcPct val="0"/>
              </a:spcAft>
              <a:tabLst>
                <a:tab pos="685800" algn="l"/>
              </a:tabLst>
              <a:defRPr>
                <a:solidFill>
                  <a:schemeClr val="tx1"/>
                </a:solidFill>
                <a:latin typeface="Arial" charset="0"/>
              </a:defRPr>
            </a:lvl9pPr>
          </a:lstStyle>
          <a:p>
            <a:pPr algn="just" eaLnBrk="1" hangingPunct="1">
              <a:spcBef>
                <a:spcPct val="50000"/>
              </a:spcBef>
              <a:buClr>
                <a:srgbClr val="000000"/>
              </a:buClr>
              <a:buFont typeface="Wingdings" pitchFamily="-128" charset="2"/>
              <a:buNone/>
              <a:defRPr/>
            </a:pPr>
            <a:r>
              <a:rPr lang="en-US" sz="3800" b="1" dirty="0">
                <a:latin typeface="Helvetica"/>
                <a:cs typeface="Helvetica"/>
              </a:rPr>
              <a:t>Findings</a:t>
            </a:r>
          </a:p>
          <a:p>
            <a:pPr eaLnBrk="1" hangingPunct="1">
              <a:spcBef>
                <a:spcPct val="50000"/>
              </a:spcBef>
              <a:buClr>
                <a:srgbClr val="000000"/>
              </a:buClr>
              <a:defRPr/>
            </a:pPr>
            <a:r>
              <a:rPr lang="en-US" sz="2800" dirty="0">
                <a:effectLst>
                  <a:outerShdw blurRad="38100" dist="38100" dir="2700000" algn="tl">
                    <a:srgbClr val="C0C0C0"/>
                  </a:outerShdw>
                </a:effectLst>
                <a:latin typeface="Arial"/>
                <a:cs typeface="Arial"/>
              </a:rPr>
              <a:t>H 1: </a:t>
            </a:r>
            <a:r>
              <a:rPr lang="en-US" sz="2800" b="1" dirty="0">
                <a:effectLst>
                  <a:outerShdw blurRad="38100" dist="38100" dir="2700000" algn="tl">
                    <a:srgbClr val="C0C0C0"/>
                  </a:outerShdw>
                </a:effectLst>
                <a:latin typeface="Arial"/>
                <a:cs typeface="Arial"/>
              </a:rPr>
              <a:t>Living in the South &amp;  fear of immigrants</a:t>
            </a:r>
          </a:p>
          <a:p>
            <a:pPr>
              <a:spcBef>
                <a:spcPct val="50000"/>
              </a:spcBef>
              <a:defRPr/>
            </a:pPr>
            <a:r>
              <a:rPr lang="en-US" sz="2800" dirty="0">
                <a:effectLst>
                  <a:outerShdw blurRad="38100" dist="38100" dir="2700000" algn="tl">
                    <a:srgbClr val="C0C0C0"/>
                  </a:outerShdw>
                </a:effectLst>
                <a:latin typeface="Arial"/>
                <a:cs typeface="Arial"/>
              </a:rPr>
              <a:t>My first hypothesis is confirmed as those that said they are very afraid of immigrants showed 66.7% of the respondents were from the South. This is a significant percentage difference when compared to the other regions. </a:t>
            </a:r>
            <a:endParaRPr lang="en-US" sz="2800" dirty="0">
              <a:cs typeface="Arial"/>
            </a:endParaRPr>
          </a:p>
          <a:p>
            <a:pPr eaLnBrk="1" hangingPunct="1">
              <a:defRPr/>
            </a:pPr>
            <a:endParaRPr lang="en-US" sz="2800" dirty="0">
              <a:cs typeface="Arial" charset="0"/>
            </a:endParaRPr>
          </a:p>
          <a:p>
            <a:pPr eaLnBrk="1" hangingPunct="1">
              <a:defRPr/>
            </a:pPr>
            <a:r>
              <a:rPr lang="en-US" sz="2800" dirty="0">
                <a:latin typeface="Arial"/>
                <a:cs typeface="Arial"/>
              </a:rPr>
              <a:t>H 2: </a:t>
            </a:r>
            <a:r>
              <a:rPr lang="en-US" sz="2800" b="1" dirty="0">
                <a:latin typeface="Arial"/>
                <a:cs typeface="Arial"/>
              </a:rPr>
              <a:t>Living in the South and party identification</a:t>
            </a:r>
          </a:p>
          <a:p>
            <a:pPr>
              <a:defRPr/>
            </a:pPr>
            <a:r>
              <a:rPr lang="en-US" sz="2800" dirty="0">
                <a:latin typeface="Arial"/>
                <a:cs typeface="Arial"/>
              </a:rPr>
              <a:t>My second hypothesis, that those who live in the South tend to be more conservative was not confirmed. Only 34.8% identified as Republican which does not show a significant percentage difference across parties. The North Central respondents had a larger ratio of Republican identifiers at 41.9% as well. </a:t>
            </a:r>
            <a:endParaRPr lang="en-US" sz="2800" dirty="0">
              <a:cs typeface="Arial"/>
            </a:endParaRPr>
          </a:p>
          <a:p>
            <a:pPr eaLnBrk="1" hangingPunct="1">
              <a:defRPr/>
            </a:pPr>
            <a:endParaRPr lang="en-US" sz="2800" dirty="0">
              <a:cs typeface="Arial"/>
            </a:endParaRPr>
          </a:p>
          <a:p>
            <a:pPr eaLnBrk="1" hangingPunct="1">
              <a:defRPr/>
            </a:pPr>
            <a:r>
              <a:rPr lang="en-US" sz="2800" dirty="0">
                <a:latin typeface="Arial"/>
                <a:cs typeface="Arial"/>
              </a:rPr>
              <a:t>H 3: </a:t>
            </a:r>
            <a:r>
              <a:rPr lang="en-US" sz="2800" b="1" dirty="0">
                <a:latin typeface="Arial"/>
                <a:cs typeface="Arial"/>
              </a:rPr>
              <a:t>Level of education &amp; fear of immigrants</a:t>
            </a:r>
            <a:endParaRPr lang="en-US" sz="2800" dirty="0">
              <a:cs typeface="Arial"/>
            </a:endParaRPr>
          </a:p>
          <a:p>
            <a:pPr>
              <a:defRPr/>
            </a:pPr>
            <a:r>
              <a:rPr lang="en-US" sz="2800" dirty="0">
                <a:latin typeface="Arial"/>
                <a:cs typeface="Arial"/>
              </a:rPr>
              <a:t>My third hypothesis that higher education levels would lead to less fear of immigrants was proven correct. The cross-tabulation shows that only 5.6% of those that said they were very afraid of immigrants had a college degree or higher education. Versus, 38.6% of those who said they weren't afraid had a college degree or higher. In addition, amongst those that said they were very afraid of immigrants, 61% of the respondents had their highest level of education as high school or less.</a:t>
            </a:r>
            <a:endParaRPr lang="en-US" sz="2800" dirty="0">
              <a:cs typeface="Arial"/>
            </a:endParaRPr>
          </a:p>
          <a:p>
            <a:pPr eaLnBrk="1" hangingPunct="1">
              <a:defRPr/>
            </a:pPr>
            <a:endParaRPr lang="en-US" sz="2900" dirty="0">
              <a:cs typeface="Arial"/>
            </a:endParaRPr>
          </a:p>
          <a:p>
            <a:pPr eaLnBrk="1" hangingPunct="1">
              <a:defRPr/>
            </a:pPr>
            <a:endParaRPr lang="en-US" sz="2900" dirty="0">
              <a:cs typeface="Arial"/>
            </a:endParaRPr>
          </a:p>
          <a:p>
            <a:pPr eaLnBrk="1" hangingPunct="1">
              <a:defRPr/>
            </a:pPr>
            <a:endParaRPr lang="en-US" sz="2900" dirty="0">
              <a:cs typeface="Arial"/>
            </a:endParaRPr>
          </a:p>
          <a:p>
            <a:pPr eaLnBrk="1" hangingPunct="1">
              <a:defRPr/>
            </a:pPr>
            <a:endParaRPr lang="en-US" sz="2800"/>
          </a:p>
          <a:p>
            <a:pPr eaLnBrk="1" hangingPunct="1">
              <a:defRPr/>
            </a:pPr>
            <a:endParaRPr lang="en-US" sz="2800"/>
          </a:p>
          <a:p>
            <a:pPr eaLnBrk="1" hangingPunct="1">
              <a:defRPr/>
            </a:pPr>
            <a:endParaRPr lang="en-US" sz="2800"/>
          </a:p>
        </p:txBody>
      </p:sp>
      <p:sp>
        <p:nvSpPr>
          <p:cNvPr id="4808" name="Rectangle 712">
            <a:extLst>
              <a:ext uri="{FF2B5EF4-FFF2-40B4-BE49-F238E27FC236}">
                <a16:creationId xmlns:a16="http://schemas.microsoft.com/office/drawing/2014/main" id="{C5F3515D-53DF-4E75-BCA0-617815C05896}"/>
              </a:ext>
            </a:extLst>
          </p:cNvPr>
          <p:cNvSpPr>
            <a:spLocks noChangeArrowheads="1"/>
          </p:cNvSpPr>
          <p:nvPr/>
        </p:nvSpPr>
        <p:spPr bwMode="auto">
          <a:xfrm>
            <a:off x="26606543" y="29461825"/>
            <a:ext cx="5257800" cy="256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4232275" eaLnBrk="1" hangingPunct="1">
              <a:defRPr/>
            </a:pPr>
            <a:endParaRPr lang="en-US" sz="2000">
              <a:effectLst>
                <a:outerShdw blurRad="38100" dist="38100" dir="2700000" algn="tl">
                  <a:srgbClr val="C0C0C0"/>
                </a:outerShdw>
              </a:effectLst>
              <a:latin typeface="Arial" charset="0"/>
            </a:endParaRPr>
          </a:p>
          <a:p>
            <a:pPr defTabSz="4232275" eaLnBrk="1" hangingPunct="1">
              <a:defRPr/>
            </a:pPr>
            <a:r>
              <a:rPr lang="en-US" sz="2000">
                <a:latin typeface="Arial" charset="0"/>
              </a:rPr>
              <a:t>*Significant at &lt;.05</a:t>
            </a:r>
            <a:endParaRPr lang="en-US" sz="2000">
              <a:effectLst>
                <a:outerShdw blurRad="38100" dist="38100" dir="2700000" algn="tl">
                  <a:srgbClr val="C0C0C0"/>
                </a:outerShdw>
              </a:effectLst>
              <a:latin typeface="Arial" charset="0"/>
            </a:endParaRPr>
          </a:p>
          <a:p>
            <a:pPr defTabSz="4232275" eaLnBrk="1" hangingPunct="1">
              <a:defRPr/>
            </a:pPr>
            <a:r>
              <a:rPr lang="en-US" sz="2000">
                <a:effectLst>
                  <a:outerShdw blurRad="38100" dist="38100" dir="2700000" algn="tl">
                    <a:srgbClr val="C0C0C0"/>
                  </a:outerShdw>
                </a:effectLst>
                <a:latin typeface="Arial" charset="0"/>
              </a:rPr>
              <a:t>R square for the model is  .332</a:t>
            </a:r>
            <a:endParaRPr lang="en-US" sz="2800">
              <a:effectLst>
                <a:outerShdw blurRad="38100" dist="38100" dir="2700000" algn="tl">
                  <a:srgbClr val="C0C0C0"/>
                </a:outerShdw>
              </a:effectLst>
              <a:latin typeface="Arial" charset="0"/>
            </a:endParaRPr>
          </a:p>
          <a:p>
            <a:pPr defTabSz="4232275" eaLnBrk="1" hangingPunct="1">
              <a:defRPr/>
            </a:pPr>
            <a:endParaRPr lang="en-US" sz="1800">
              <a:latin typeface="Arial" charset="0"/>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effectLst>
                <a:outerShdw blurRad="38100" dist="38100" dir="2700000" algn="tl">
                  <a:srgbClr val="C0C0C0"/>
                </a:outerShdw>
              </a:effectLst>
              <a:latin typeface="Arial" charset="0"/>
            </a:endParaRPr>
          </a:p>
          <a:p>
            <a:pPr defTabSz="4232275" eaLnBrk="1" hangingPunct="1">
              <a:defRPr/>
            </a:pPr>
            <a:endParaRPr lang="en-US" sz="2800">
              <a:latin typeface="Arial" charset="0"/>
            </a:endParaRPr>
          </a:p>
        </p:txBody>
      </p:sp>
      <p:pic>
        <p:nvPicPr>
          <p:cNvPr id="2" name="Picture 2" descr="Table&#10;&#10;Description automatically generated">
            <a:extLst>
              <a:ext uri="{FF2B5EF4-FFF2-40B4-BE49-F238E27FC236}">
                <a16:creationId xmlns:a16="http://schemas.microsoft.com/office/drawing/2014/main" id="{5391BC46-0D2B-490C-88A7-08433940EC30}"/>
              </a:ext>
            </a:extLst>
          </p:cNvPr>
          <p:cNvPicPr>
            <a:picLocks noChangeAspect="1"/>
          </p:cNvPicPr>
          <p:nvPr/>
        </p:nvPicPr>
        <p:blipFill>
          <a:blip r:embed="rId6"/>
          <a:stretch>
            <a:fillRect/>
          </a:stretch>
        </p:blipFill>
        <p:spPr>
          <a:xfrm>
            <a:off x="10742827" y="10607519"/>
            <a:ext cx="10129312" cy="10117054"/>
          </a:xfrm>
          <a:prstGeom prst="rect">
            <a:avLst/>
          </a:prstGeom>
        </p:spPr>
      </p:pic>
      <p:pic>
        <p:nvPicPr>
          <p:cNvPr id="3" name="Picture 3" descr="Table&#10;&#10;Description automatically generated">
            <a:extLst>
              <a:ext uri="{FF2B5EF4-FFF2-40B4-BE49-F238E27FC236}">
                <a16:creationId xmlns:a16="http://schemas.microsoft.com/office/drawing/2014/main" id="{E751C0B8-FAEE-4DD4-B827-EC3BEC27F1B5}"/>
              </a:ext>
            </a:extLst>
          </p:cNvPr>
          <p:cNvPicPr>
            <a:picLocks noChangeAspect="1"/>
          </p:cNvPicPr>
          <p:nvPr/>
        </p:nvPicPr>
        <p:blipFill>
          <a:blip r:embed="rId7"/>
          <a:stretch>
            <a:fillRect/>
          </a:stretch>
        </p:blipFill>
        <p:spPr>
          <a:xfrm>
            <a:off x="10530748" y="21995000"/>
            <a:ext cx="20026348" cy="7852944"/>
          </a:xfrm>
          <a:prstGeom prst="rect">
            <a:avLst/>
          </a:prstGeom>
        </p:spPr>
      </p:pic>
      <p:pic>
        <p:nvPicPr>
          <p:cNvPr id="4" name="Picture 4" descr="Table&#10;&#10;Description automatically generated">
            <a:extLst>
              <a:ext uri="{FF2B5EF4-FFF2-40B4-BE49-F238E27FC236}">
                <a16:creationId xmlns:a16="http://schemas.microsoft.com/office/drawing/2014/main" id="{98472E5E-B010-4B4A-BA9C-01F2963FD298}"/>
              </a:ext>
            </a:extLst>
          </p:cNvPr>
          <p:cNvPicPr>
            <a:picLocks noChangeAspect="1"/>
          </p:cNvPicPr>
          <p:nvPr/>
        </p:nvPicPr>
        <p:blipFill>
          <a:blip r:embed="rId8"/>
          <a:stretch>
            <a:fillRect/>
          </a:stretch>
        </p:blipFill>
        <p:spPr>
          <a:xfrm>
            <a:off x="21170063" y="10611713"/>
            <a:ext cx="9351688" cy="9825759"/>
          </a:xfrm>
          <a:prstGeom prst="rect">
            <a:avLst/>
          </a:prstGeom>
        </p:spPr>
      </p:pic>
      <p:sp>
        <p:nvSpPr>
          <p:cNvPr id="5" name="TextBox 4">
            <a:extLst>
              <a:ext uri="{FF2B5EF4-FFF2-40B4-BE49-F238E27FC236}">
                <a16:creationId xmlns:a16="http://schemas.microsoft.com/office/drawing/2014/main" id="{CF49BE08-820B-4E54-AF6B-5899F2278266}"/>
              </a:ext>
            </a:extLst>
          </p:cNvPr>
          <p:cNvSpPr txBox="1"/>
          <p:nvPr/>
        </p:nvSpPr>
        <p:spPr>
          <a:xfrm rot="-10800000" flipV="1">
            <a:off x="32307529" y="26313095"/>
            <a:ext cx="9140188" cy="4462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latin typeface="Arial"/>
                <a:cs typeface="Arial"/>
              </a:rPr>
              <a:t>References</a:t>
            </a:r>
          </a:p>
          <a:p>
            <a:r>
              <a:rPr lang="en-US" sz="2000" dirty="0" err="1">
                <a:latin typeface="Arial"/>
                <a:cs typeface="Arial"/>
              </a:rPr>
              <a:t>Berggreen</a:t>
            </a:r>
            <a:r>
              <a:rPr lang="en-US" sz="2000" dirty="0">
                <a:latin typeface="Arial"/>
                <a:cs typeface="Arial"/>
              </a:rPr>
              <a:t>, S.-L. C., Crapanzano, T. R., &amp; Eastman, C. L. S. (2008). Framing the Voiceless: News Conventions and the Undocumented Children in the United States. </a:t>
            </a:r>
            <a:r>
              <a:rPr lang="en-US" sz="2000" i="1" dirty="0">
                <a:latin typeface="Arial"/>
                <a:cs typeface="Arial"/>
              </a:rPr>
              <a:t>Asia Pacific Media Educator</a:t>
            </a:r>
            <a:r>
              <a:rPr lang="en-US" sz="2000" dirty="0">
                <a:latin typeface="Arial"/>
                <a:cs typeface="Arial"/>
              </a:rPr>
              <a:t>, </a:t>
            </a:r>
            <a:r>
              <a:rPr lang="en-US" sz="2000" i="1" dirty="0">
                <a:latin typeface="Arial"/>
                <a:cs typeface="Arial"/>
              </a:rPr>
              <a:t>19</a:t>
            </a:r>
            <a:r>
              <a:rPr lang="en-US" sz="2000" dirty="0">
                <a:latin typeface="Arial"/>
                <a:cs typeface="Arial"/>
              </a:rPr>
              <a:t>, 127–141. </a:t>
            </a:r>
            <a:br>
              <a:rPr lang="en-US" sz="2000" dirty="0"/>
            </a:br>
            <a:endParaRPr lang="en-US" sz="2000">
              <a:cs typeface="Arial"/>
            </a:endParaRPr>
          </a:p>
          <a:p>
            <a:r>
              <a:rPr lang="en-US" sz="2000" dirty="0">
                <a:latin typeface="Arial"/>
                <a:cs typeface="Arial"/>
              </a:rPr>
              <a:t>Fryberg, S. A., Stephens, N. M., Covarrubias, R., Markus, H. R., Carter, E. D., </a:t>
            </a:r>
            <a:r>
              <a:rPr lang="en-US" sz="2000" dirty="0" err="1">
                <a:latin typeface="Arial"/>
                <a:cs typeface="Arial"/>
              </a:rPr>
              <a:t>Laiduc</a:t>
            </a:r>
            <a:r>
              <a:rPr lang="en-US" sz="2000" dirty="0">
                <a:latin typeface="Arial"/>
                <a:cs typeface="Arial"/>
              </a:rPr>
              <a:t>, G. A., &amp; Salido, A. J. (2012). How the Media Frames the Immigration Debate: The Critical Role of Location and Politics. </a:t>
            </a:r>
            <a:r>
              <a:rPr lang="en-US" sz="2000" i="1" dirty="0">
                <a:latin typeface="Arial"/>
                <a:cs typeface="Arial"/>
              </a:rPr>
              <a:t>Analyses of Social Issues and Public Policy</a:t>
            </a:r>
            <a:r>
              <a:rPr lang="en-US" sz="2000" dirty="0">
                <a:latin typeface="Arial"/>
                <a:cs typeface="Arial"/>
              </a:rPr>
              <a:t>, </a:t>
            </a:r>
            <a:r>
              <a:rPr lang="en-US" sz="2000" i="1" dirty="0">
                <a:latin typeface="Arial"/>
                <a:cs typeface="Arial"/>
              </a:rPr>
              <a:t>12</a:t>
            </a:r>
            <a:r>
              <a:rPr lang="en-US" sz="2000" dirty="0">
                <a:latin typeface="Arial"/>
                <a:cs typeface="Arial"/>
              </a:rPr>
              <a:t>(1), 96. </a:t>
            </a:r>
            <a:r>
              <a:rPr lang="en-US" sz="2000" dirty="0">
                <a:latin typeface="Arial"/>
                <a:cs typeface="Arial"/>
                <a:hlinkClick r:id="rId9"/>
              </a:rPr>
              <a:t>https://doi-org.libproxy.chapman.edu/10.1111/j.1530-2415.2011.01259.x</a:t>
            </a:r>
            <a:endParaRPr lang="en-US" sz="2000" dirty="0">
              <a:latin typeface="Arial"/>
              <a:cs typeface="Arial"/>
            </a:endParaRPr>
          </a:p>
          <a:p>
            <a:br>
              <a:rPr lang="en-US" sz="2000" dirty="0"/>
            </a:br>
            <a:r>
              <a:rPr lang="en-US" sz="2000" dirty="0">
                <a:latin typeface="Arial"/>
                <a:cs typeface="Arial"/>
              </a:rPr>
              <a:t>Merolla, J. L. . </a:t>
            </a:r>
            <a:r>
              <a:rPr lang="en-US" sz="2000" dirty="0" err="1">
                <a:latin typeface="Arial"/>
                <a:cs typeface="Arial"/>
              </a:rPr>
              <a:t>aut</a:t>
            </a:r>
            <a:r>
              <a:rPr lang="en-US" sz="2000" dirty="0">
                <a:latin typeface="Arial"/>
                <a:cs typeface="Arial"/>
              </a:rPr>
              <a:t>. (2013). </a:t>
            </a:r>
            <a:r>
              <a:rPr lang="en-US" sz="2000" i="1" dirty="0">
                <a:latin typeface="Arial"/>
                <a:cs typeface="Arial"/>
              </a:rPr>
              <a:t>“Illegal,” “undocumented,” or “unauthorized” equivalency frames, issues frames, and public opinion on immigration Jennifer Merolla, S. Karthick Ramakrishnan, and Chris Haynes</a:t>
            </a:r>
            <a:r>
              <a:rPr lang="en-US" sz="2000" dirty="0">
                <a:latin typeface="Arial"/>
                <a:cs typeface="Arial"/>
              </a:rPr>
              <a:t>. </a:t>
            </a:r>
            <a:endParaRPr lang="en-US" sz="2000"/>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232275" rtl="0" eaLnBrk="1" fontAlgn="base" latinLnBrk="0" hangingPunct="1">
          <a:lnSpc>
            <a:spcPct val="100000"/>
          </a:lnSpc>
          <a:spcBef>
            <a:spcPct val="0"/>
          </a:spcBef>
          <a:spcAft>
            <a:spcPct val="0"/>
          </a:spcAft>
          <a:buClrTx/>
          <a:buSzTx/>
          <a:buFontTx/>
          <a:buNone/>
          <a:tabLst/>
          <a:defRPr kumimoji="0" lang="en-US" sz="8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232275" rtl="0" eaLnBrk="1" fontAlgn="base" latinLnBrk="0" hangingPunct="1">
          <a:lnSpc>
            <a:spcPct val="100000"/>
          </a:lnSpc>
          <a:spcBef>
            <a:spcPct val="0"/>
          </a:spcBef>
          <a:spcAft>
            <a:spcPct val="0"/>
          </a:spcAft>
          <a:buClrTx/>
          <a:buSzTx/>
          <a:buFontTx/>
          <a:buNone/>
          <a:tabLst/>
          <a:defRPr kumimoji="0" lang="en-US" sz="8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6270</TotalTime>
  <Words>974</Words>
  <Application>Microsoft Office PowerPoint</Application>
  <PresentationFormat>Custom</PresentationFormat>
  <Paragraphs>107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ſ耀Ҥ⛼補뿿큠ٶ瀜]翘</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Kim</dc:creator>
  <cp:lastModifiedBy>Gordon, Ann</cp:lastModifiedBy>
  <cp:revision>238</cp:revision>
  <dcterms:created xsi:type="dcterms:W3CDTF">2005-11-21T23:23:44Z</dcterms:created>
  <dcterms:modified xsi:type="dcterms:W3CDTF">2021-05-14T08:19:04Z</dcterms:modified>
</cp:coreProperties>
</file>