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rels" ContentType="application/vnd.openxmlformats-package.relationships+xml"/>
  <Default Extension="jpg" ContentType="image/jpeg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2.xml" ContentType="application/vnd.openxmlformats-officedocument.presentationml.notesSlid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sldIdLst>
    <p:sldId id="256" r:id="rId2"/>
    <p:sldId id="258" r:id="rId3"/>
    <p:sldId id="271" r:id="rId4"/>
    <p:sldId id="272" r:id="rId5"/>
    <p:sldId id="273" r:id="rId6"/>
    <p:sldId id="274" r:id="rId7"/>
    <p:sldId id="275" r:id="rId8"/>
    <p:sldId id="277" r:id="rId9"/>
    <p:sldId id="280" r:id="rId10"/>
    <p:sldId id="281" r:id="rId11"/>
    <p:sldId id="290" r:id="rId12"/>
    <p:sldId id="278" r:id="rId13"/>
    <p:sldId id="282" r:id="rId14"/>
    <p:sldId id="283" r:id="rId15"/>
    <p:sldId id="284" r:id="rId16"/>
    <p:sldId id="285" r:id="rId17"/>
    <p:sldId id="286" r:id="rId18"/>
    <p:sldId id="288" r:id="rId19"/>
    <p:sldId id="289" r:id="rId20"/>
    <p:sldId id="291" r:id="rId21"/>
    <p:sldId id="292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34"/>
    <a:srgbClr val="AA07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09"/>
    <p:restoredTop sz="75687"/>
  </p:normalViewPr>
  <p:slideViewPr>
    <p:cSldViewPr snapToGrid="0" snapToObjects="1">
      <p:cViewPr>
        <p:scale>
          <a:sx n="91" d="100"/>
          <a:sy n="91" d="100"/>
        </p:scale>
        <p:origin x="1544" y="2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microsoft.com/office/2011/relationships/chartStyle" Target="style3.xml"/><Relationship Id="rId2" Type="http://schemas.microsoft.com/office/2011/relationships/chartColorStyle" Target="colors3.xml"/><Relationship Id="rId3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microsoft.com/office/2011/relationships/chartStyle" Target="style4.xml"/><Relationship Id="rId2" Type="http://schemas.microsoft.com/office/2011/relationships/chartColorStyle" Target="colors4.xml"/><Relationship Id="rId3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microsoft.com/office/2011/relationships/chartStyle" Target="style5.xml"/><Relationship Id="rId2" Type="http://schemas.microsoft.com/office/2011/relationships/chartColorStyle" Target="colors5.xml"/><Relationship Id="rId3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Race/Ethnicity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1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1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1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209710374535946"/>
                  <c:y val="-0.12209697613578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3908043769822"/>
                      <c:h val="0.223324612858319"/>
                    </c:manualLayout>
                  </c15:layout>
                </c:ext>
              </c:extLst>
            </c:dLbl>
            <c:dLbl>
              <c:idx val="1"/>
              <c:layout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2276775262049"/>
                      <c:h val="0.232629805060749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0.110349096978313"/>
                  <c:y val="0.21894569888070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5400988772501"/>
                      <c:h val="0.285655716508419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0.166000714193728"/>
                  <c:y val="0.0014585156085009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249119017196143"/>
                      <c:h val="0.2305771891337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Hispanic/Latinx</c:v>
                </c:pt>
                <c:pt idx="1">
                  <c:v>non-Hispanic White</c:v>
                </c:pt>
                <c:pt idx="2">
                  <c:v>non-Hispanic African American</c:v>
                </c:pt>
                <c:pt idx="3">
                  <c:v>non-Hispanic Asian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57.7</c:v>
                </c:pt>
                <c:pt idx="1">
                  <c:v>29.0</c:v>
                </c:pt>
                <c:pt idx="2">
                  <c:v>3.2</c:v>
                </c:pt>
                <c:pt idx="3">
                  <c:v>10.1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Insurance Type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1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1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1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22755386391745"/>
                  <c:y val="-0.15896467683788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0603056814396"/>
                      <c:h val="0.265372682371207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230230972494147"/>
                  <c:y val="-0.035840036131623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4688283635822"/>
                      <c:h val="0.194751446862965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0.0797744583943738"/>
                  <c:y val="0.20752659108528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5866623631353"/>
                      <c:h val="0.19740887401314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0.26876381111461"/>
                  <c:y val="0.056233053256105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Medicare/Medicaid/Medi-cal</c:v>
                </c:pt>
                <c:pt idx="1">
                  <c:v>Commercial PPO</c:v>
                </c:pt>
                <c:pt idx="2">
                  <c:v>Commercial HMO</c:v>
                </c:pt>
                <c:pt idx="3">
                  <c:v>Other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61.0</c:v>
                </c:pt>
                <c:pt idx="1">
                  <c:v>21.4</c:v>
                </c:pt>
                <c:pt idx="2">
                  <c:v>14.2</c:v>
                </c:pt>
                <c:pt idx="3">
                  <c:v>3.4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760698950622599"/>
          <c:y val="0.029146114893456"/>
          <c:w val="0.923930080299096"/>
          <c:h val="0.8670368205727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Means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Sheet1!$C$2:$C$5</c:f>
                <c:numCache>
                  <c:formatCode>General</c:formatCode>
                  <c:ptCount val="4"/>
                  <c:pt idx="0">
                    <c:v>0.02</c:v>
                  </c:pt>
                  <c:pt idx="1">
                    <c:v>0.02</c:v>
                  </c:pt>
                  <c:pt idx="2">
                    <c:v>0.06</c:v>
                  </c:pt>
                  <c:pt idx="3">
                    <c:v>0.02</c:v>
                  </c:pt>
                </c:numCache>
              </c:numRef>
            </c:plus>
            <c:minus>
              <c:numRef>
                <c:f>Sheet1!$C$2:$C$5</c:f>
                <c:numCache>
                  <c:formatCode>General</c:formatCode>
                  <c:ptCount val="4"/>
                  <c:pt idx="0">
                    <c:v>0.02</c:v>
                  </c:pt>
                  <c:pt idx="1">
                    <c:v>0.02</c:v>
                  </c:pt>
                  <c:pt idx="2">
                    <c:v>0.06</c:v>
                  </c:pt>
                  <c:pt idx="3">
                    <c:v>0.02</c:v>
                  </c:pt>
                </c:numCache>
              </c:numRef>
            </c:minus>
            <c:spPr>
              <a:noFill/>
              <a:ln w="25400" cap="flat" cmpd="sng" algn="ctr">
                <a:solidFill>
                  <a:schemeClr val="bg1"/>
                </a:solidFill>
                <a:round/>
              </a:ln>
              <a:effectLst/>
            </c:spPr>
          </c:errBars>
          <c:cat>
            <c:strRef>
              <c:f>Sheet1!$A$2:$A$5</c:f>
              <c:strCache>
                <c:ptCount val="4"/>
                <c:pt idx="0">
                  <c:v>Hispanic/Latinx</c:v>
                </c:pt>
                <c:pt idx="1">
                  <c:v>non-Hispanic White</c:v>
                </c:pt>
                <c:pt idx="2">
                  <c:v>non-Hispanic African American</c:v>
                </c:pt>
                <c:pt idx="3">
                  <c:v>non-Hispanic Asian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1.72</c:v>
                </c:pt>
                <c:pt idx="1">
                  <c:v>1.78</c:v>
                </c:pt>
                <c:pt idx="2">
                  <c:v>1.58</c:v>
                </c:pt>
                <c:pt idx="3">
                  <c:v>1.72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7"/>
        <c:overlap val="-27"/>
        <c:axId val="722765936"/>
        <c:axId val="722768256"/>
      </c:barChart>
      <c:catAx>
        <c:axId val="722765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2768256"/>
        <c:crosses val="autoZero"/>
        <c:auto val="1"/>
        <c:lblAlgn val="ctr"/>
        <c:lblOffset val="100"/>
        <c:noMultiLvlLbl val="0"/>
      </c:catAx>
      <c:valAx>
        <c:axId val="722768256"/>
        <c:scaling>
          <c:orientation val="minMax"/>
          <c:min val="0.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 dirty="0" smtClean="0">
                    <a:solidFill>
                      <a:schemeClr val="bg1"/>
                    </a:solidFill>
                  </a:rPr>
                  <a:t>Average Number of Opioids Ordered</a:t>
                </a:r>
                <a:endParaRPr lang="en-US" b="1" dirty="0">
                  <a:solidFill>
                    <a:schemeClr val="bg1"/>
                  </a:solidFill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solidFill>
              <a:schemeClr val="bg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2765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760699197009035"/>
          <c:y val="0.0291461776432753"/>
          <c:w val="0.923930080299096"/>
          <c:h val="0.8670368205727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Means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Sheet1!$C$2:$C$5</c:f>
                <c:numCache>
                  <c:formatCode>General</c:formatCode>
                  <c:ptCount val="4"/>
                  <c:pt idx="0">
                    <c:v>0.01</c:v>
                  </c:pt>
                  <c:pt idx="1">
                    <c:v>0.01</c:v>
                  </c:pt>
                  <c:pt idx="2">
                    <c:v>0.04</c:v>
                  </c:pt>
                  <c:pt idx="3">
                    <c:v>0.02</c:v>
                  </c:pt>
                </c:numCache>
              </c:numRef>
            </c:plus>
            <c:minus>
              <c:numRef>
                <c:f>Sheet1!$C$2:$C$5</c:f>
                <c:numCache>
                  <c:formatCode>General</c:formatCode>
                  <c:ptCount val="4"/>
                  <c:pt idx="0">
                    <c:v>0.01</c:v>
                  </c:pt>
                  <c:pt idx="1">
                    <c:v>0.01</c:v>
                  </c:pt>
                  <c:pt idx="2">
                    <c:v>0.04</c:v>
                  </c:pt>
                  <c:pt idx="3">
                    <c:v>0.02</c:v>
                  </c:pt>
                </c:numCache>
              </c:numRef>
            </c:minus>
            <c:spPr>
              <a:noFill/>
              <a:ln w="25400" cap="flat" cmpd="sng" algn="ctr">
                <a:solidFill>
                  <a:schemeClr val="bg1"/>
                </a:solidFill>
                <a:round/>
              </a:ln>
              <a:effectLst/>
            </c:spPr>
          </c:errBars>
          <c:cat>
            <c:strRef>
              <c:f>Sheet1!$A$2:$A$5</c:f>
              <c:strCache>
                <c:ptCount val="4"/>
                <c:pt idx="0">
                  <c:v>Hispanic/Latinx</c:v>
                </c:pt>
                <c:pt idx="1">
                  <c:v>non-Hispanic White</c:v>
                </c:pt>
                <c:pt idx="2">
                  <c:v>non-Hispanic African American</c:v>
                </c:pt>
                <c:pt idx="3">
                  <c:v>non-Hispanic Asian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2.07</c:v>
                </c:pt>
                <c:pt idx="1">
                  <c:v>2.03</c:v>
                </c:pt>
                <c:pt idx="2">
                  <c:v>2.18</c:v>
                </c:pt>
                <c:pt idx="3">
                  <c:v>2.02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7"/>
        <c:overlap val="-27"/>
        <c:axId val="680293648"/>
        <c:axId val="680289952"/>
      </c:barChart>
      <c:catAx>
        <c:axId val="680293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0289952"/>
        <c:crosses val="autoZero"/>
        <c:auto val="1"/>
        <c:lblAlgn val="ctr"/>
        <c:lblOffset val="100"/>
        <c:noMultiLvlLbl val="0"/>
      </c:catAx>
      <c:valAx>
        <c:axId val="680289952"/>
        <c:scaling>
          <c:orientation val="minMax"/>
          <c:max val="2.4"/>
          <c:min val="0.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 dirty="0" smtClean="0">
                    <a:solidFill>
                      <a:schemeClr val="bg1"/>
                    </a:solidFill>
                  </a:rPr>
                  <a:t>Average</a:t>
                </a:r>
                <a:r>
                  <a:rPr lang="en-US" b="1" baseline="0" dirty="0" smtClean="0">
                    <a:solidFill>
                      <a:schemeClr val="bg1"/>
                    </a:solidFill>
                  </a:rPr>
                  <a:t> Number of Non-Opioids Ordered</a:t>
                </a:r>
                <a:endParaRPr lang="en-US" b="1" dirty="0">
                  <a:solidFill>
                    <a:schemeClr val="bg1"/>
                  </a:solidFill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solidFill>
              <a:schemeClr val="bg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029364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760699197009035"/>
          <c:y val="0.0291461776432753"/>
          <c:w val="0.923930080299096"/>
          <c:h val="0.8670368205727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Means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Sheet1!$C$2:$C$5</c:f>
                <c:numCache>
                  <c:formatCode>General</c:formatCode>
                  <c:ptCount val="4"/>
                  <c:pt idx="0">
                    <c:v>0.01</c:v>
                  </c:pt>
                  <c:pt idx="1">
                    <c:v>0.02</c:v>
                  </c:pt>
                  <c:pt idx="2">
                    <c:v>0.02</c:v>
                  </c:pt>
                  <c:pt idx="3">
                    <c:v>0.04</c:v>
                  </c:pt>
                </c:numCache>
              </c:numRef>
            </c:plus>
            <c:minus>
              <c:numRef>
                <c:f>Sheet1!$C$2:$C$5</c:f>
                <c:numCache>
                  <c:formatCode>General</c:formatCode>
                  <c:ptCount val="4"/>
                  <c:pt idx="0">
                    <c:v>0.01</c:v>
                  </c:pt>
                  <c:pt idx="1">
                    <c:v>0.02</c:v>
                  </c:pt>
                  <c:pt idx="2">
                    <c:v>0.02</c:v>
                  </c:pt>
                  <c:pt idx="3">
                    <c:v>0.04</c:v>
                  </c:pt>
                </c:numCache>
              </c:numRef>
            </c:minus>
            <c:spPr>
              <a:noFill/>
              <a:ln w="25400" cap="flat" cmpd="sng" algn="ctr">
                <a:solidFill>
                  <a:schemeClr val="bg1"/>
                </a:solidFill>
                <a:round/>
              </a:ln>
              <a:effectLst/>
            </c:spPr>
          </c:errBars>
          <c:cat>
            <c:strRef>
              <c:f>Sheet1!$A$2:$A$5</c:f>
              <c:strCache>
                <c:ptCount val="4"/>
                <c:pt idx="0">
                  <c:v>Medicaid</c:v>
                </c:pt>
                <c:pt idx="1">
                  <c:v>Commercial HMO</c:v>
                </c:pt>
                <c:pt idx="2">
                  <c:v>Commercial PPO</c:v>
                </c:pt>
                <c:pt idx="3">
                  <c:v>Other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2.05</c:v>
                </c:pt>
                <c:pt idx="1">
                  <c:v>2.12</c:v>
                </c:pt>
                <c:pt idx="2">
                  <c:v>2.1</c:v>
                </c:pt>
                <c:pt idx="3">
                  <c:v>2.03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7"/>
        <c:overlap val="-27"/>
        <c:axId val="723378576"/>
        <c:axId val="644612912"/>
      </c:barChart>
      <c:catAx>
        <c:axId val="723378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4612912"/>
        <c:crosses val="autoZero"/>
        <c:auto val="1"/>
        <c:lblAlgn val="ctr"/>
        <c:lblOffset val="100"/>
        <c:noMultiLvlLbl val="0"/>
      </c:catAx>
      <c:valAx>
        <c:axId val="644612912"/>
        <c:scaling>
          <c:orientation val="minMax"/>
          <c:max val="2.4"/>
          <c:min val="0.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 dirty="0" smtClean="0">
                    <a:solidFill>
                      <a:schemeClr val="bg1"/>
                    </a:solidFill>
                  </a:rPr>
                  <a:t>Average</a:t>
                </a:r>
                <a:r>
                  <a:rPr lang="en-US" b="1" baseline="0" dirty="0" smtClean="0">
                    <a:solidFill>
                      <a:schemeClr val="bg1"/>
                    </a:solidFill>
                  </a:rPr>
                  <a:t> Number of Non-Opioids Ordered</a:t>
                </a:r>
                <a:endParaRPr lang="en-US" b="1" dirty="0">
                  <a:solidFill>
                    <a:schemeClr val="bg1"/>
                  </a:solidFill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solidFill>
              <a:schemeClr val="bg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337857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760699530032159"/>
          <c:y val="0.0746670065135099"/>
          <c:w val="0.923930080299096"/>
          <c:h val="0.8670368205727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Government-Sponsored</c:v>
                </c:pt>
              </c:strCache>
            </c:strRef>
          </c:tx>
          <c:spPr>
            <a:solidFill>
              <a:schemeClr val="accent1">
                <a:shade val="58000"/>
              </a:schemeClr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Sheet1!$B$8:$B$11</c:f>
                <c:numCache>
                  <c:formatCode>General</c:formatCode>
                  <c:ptCount val="4"/>
                  <c:pt idx="0">
                    <c:v>0.01</c:v>
                  </c:pt>
                  <c:pt idx="1">
                    <c:v>0.023</c:v>
                  </c:pt>
                  <c:pt idx="2">
                    <c:v>0.042</c:v>
                  </c:pt>
                  <c:pt idx="3">
                    <c:v>0.031</c:v>
                  </c:pt>
                </c:numCache>
              </c:numRef>
            </c:plus>
            <c:minus>
              <c:numRef>
                <c:f>Sheet1!$B$8:$B$11</c:f>
                <c:numCache>
                  <c:formatCode>General</c:formatCode>
                  <c:ptCount val="4"/>
                  <c:pt idx="0">
                    <c:v>0.01</c:v>
                  </c:pt>
                  <c:pt idx="1">
                    <c:v>0.023</c:v>
                  </c:pt>
                  <c:pt idx="2">
                    <c:v>0.042</c:v>
                  </c:pt>
                  <c:pt idx="3">
                    <c:v>0.031</c:v>
                  </c:pt>
                </c:numCache>
              </c:numRef>
            </c:minus>
            <c:spPr>
              <a:noFill/>
              <a:ln w="25400" cap="flat" cmpd="sng" algn="ctr">
                <a:solidFill>
                  <a:schemeClr val="bg1"/>
                </a:solidFill>
                <a:round/>
              </a:ln>
              <a:effectLst/>
            </c:spPr>
          </c:errBars>
          <c:cat>
            <c:strRef>
              <c:f>Sheet1!$A$2:$A$5</c:f>
              <c:strCache>
                <c:ptCount val="4"/>
                <c:pt idx="0">
                  <c:v>Hispanic/Latinx</c:v>
                </c:pt>
                <c:pt idx="1">
                  <c:v>non-Hispanic White</c:v>
                </c:pt>
                <c:pt idx="2">
                  <c:v>non-Hispanic African American</c:v>
                </c:pt>
                <c:pt idx="3">
                  <c:v>non-Hispanic Asian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1.772</c:v>
                </c:pt>
                <c:pt idx="1">
                  <c:v>1.729</c:v>
                </c:pt>
                <c:pt idx="2">
                  <c:v>1.703</c:v>
                </c:pt>
                <c:pt idx="3">
                  <c:v>1.435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HMO</c:v>
                </c:pt>
              </c:strCache>
            </c:strRef>
          </c:tx>
          <c:spPr>
            <a:solidFill>
              <a:schemeClr val="accent1">
                <a:shade val="86000"/>
              </a:schemeClr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Sheet1!$C$8:$C$11</c:f>
                <c:numCache>
                  <c:formatCode>General</c:formatCode>
                  <c:ptCount val="4"/>
                  <c:pt idx="0">
                    <c:v>0.028</c:v>
                  </c:pt>
                  <c:pt idx="1">
                    <c:v>0.027</c:v>
                  </c:pt>
                  <c:pt idx="2">
                    <c:v>0.087</c:v>
                  </c:pt>
                  <c:pt idx="3">
                    <c:v>0.047</c:v>
                  </c:pt>
                </c:numCache>
              </c:numRef>
            </c:plus>
            <c:minus>
              <c:numRef>
                <c:f>Sheet1!$C$8:$C$11</c:f>
                <c:numCache>
                  <c:formatCode>General</c:formatCode>
                  <c:ptCount val="4"/>
                  <c:pt idx="0">
                    <c:v>0.028</c:v>
                  </c:pt>
                  <c:pt idx="1">
                    <c:v>0.027</c:v>
                  </c:pt>
                  <c:pt idx="2">
                    <c:v>0.087</c:v>
                  </c:pt>
                  <c:pt idx="3">
                    <c:v>0.047</c:v>
                  </c:pt>
                </c:numCache>
              </c:numRef>
            </c:minus>
            <c:spPr>
              <a:noFill/>
              <a:ln w="25400" cap="flat" cmpd="sng" algn="ctr">
                <a:solidFill>
                  <a:schemeClr val="bg1"/>
                </a:solidFill>
                <a:round/>
              </a:ln>
              <a:effectLst/>
            </c:spPr>
          </c:errBars>
          <c:cat>
            <c:strRef>
              <c:f>Sheet1!$A$2:$A$5</c:f>
              <c:strCache>
                <c:ptCount val="4"/>
                <c:pt idx="0">
                  <c:v>Hispanic/Latinx</c:v>
                </c:pt>
                <c:pt idx="1">
                  <c:v>non-Hispanic White</c:v>
                </c:pt>
                <c:pt idx="2">
                  <c:v>non-Hispanic African American</c:v>
                </c:pt>
                <c:pt idx="3">
                  <c:v>non-Hispanic Asian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1.741</c:v>
                </c:pt>
                <c:pt idx="1">
                  <c:v>1.79</c:v>
                </c:pt>
                <c:pt idx="2">
                  <c:v>1.82</c:v>
                </c:pt>
                <c:pt idx="3">
                  <c:v>1.39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PPO</c:v>
                </c:pt>
              </c:strCache>
            </c:strRef>
          </c:tx>
          <c:spPr>
            <a:solidFill>
              <a:schemeClr val="accent1">
                <a:tint val="86000"/>
              </a:schemeClr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Sheet1!$D$8:$D$11</c:f>
                <c:numCache>
                  <c:formatCode>General</c:formatCode>
                  <c:ptCount val="4"/>
                  <c:pt idx="0">
                    <c:v>0.027</c:v>
                  </c:pt>
                  <c:pt idx="1">
                    <c:v>0.02</c:v>
                  </c:pt>
                  <c:pt idx="2">
                    <c:v>0.076</c:v>
                  </c:pt>
                  <c:pt idx="3">
                    <c:v>0.034</c:v>
                  </c:pt>
                </c:numCache>
              </c:numRef>
            </c:plus>
            <c:minus>
              <c:numRef>
                <c:f>Sheet1!$D$8:$D$11</c:f>
                <c:numCache>
                  <c:formatCode>General</c:formatCode>
                  <c:ptCount val="4"/>
                  <c:pt idx="0">
                    <c:v>0.027</c:v>
                  </c:pt>
                  <c:pt idx="1">
                    <c:v>0.02</c:v>
                  </c:pt>
                  <c:pt idx="2">
                    <c:v>0.076</c:v>
                  </c:pt>
                  <c:pt idx="3">
                    <c:v>0.034</c:v>
                  </c:pt>
                </c:numCache>
              </c:numRef>
            </c:minus>
            <c:spPr>
              <a:noFill/>
              <a:ln w="25400" cap="flat" cmpd="sng" algn="ctr">
                <a:solidFill>
                  <a:schemeClr val="bg1"/>
                </a:solidFill>
                <a:round/>
              </a:ln>
              <a:effectLst/>
            </c:spPr>
          </c:errBars>
          <c:cat>
            <c:strRef>
              <c:f>Sheet1!$A$2:$A$5</c:f>
              <c:strCache>
                <c:ptCount val="4"/>
                <c:pt idx="0">
                  <c:v>Hispanic/Latinx</c:v>
                </c:pt>
                <c:pt idx="1">
                  <c:v>non-Hispanic White</c:v>
                </c:pt>
                <c:pt idx="2">
                  <c:v>non-Hispanic African American</c:v>
                </c:pt>
                <c:pt idx="3">
                  <c:v>non-Hispanic Asian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1.744</c:v>
                </c:pt>
                <c:pt idx="1">
                  <c:v>1.809</c:v>
                </c:pt>
                <c:pt idx="2">
                  <c:v>1.485</c:v>
                </c:pt>
                <c:pt idx="3">
                  <c:v>1.619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accent1">
                <a:tint val="58000"/>
              </a:schemeClr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Sheet1!$E$8:$E$11</c:f>
                <c:numCache>
                  <c:formatCode>General</c:formatCode>
                  <c:ptCount val="4"/>
                  <c:pt idx="0">
                    <c:v>0.062</c:v>
                  </c:pt>
                  <c:pt idx="1">
                    <c:v>0.054</c:v>
                  </c:pt>
                  <c:pt idx="2">
                    <c:v>0.175</c:v>
                  </c:pt>
                  <c:pt idx="3">
                    <c:v>0.17</c:v>
                  </c:pt>
                </c:numCache>
              </c:numRef>
            </c:plus>
            <c:minus>
              <c:numRef>
                <c:f>Sheet1!$E$8:$E$11</c:f>
                <c:numCache>
                  <c:formatCode>General</c:formatCode>
                  <c:ptCount val="4"/>
                  <c:pt idx="0">
                    <c:v>0.062</c:v>
                  </c:pt>
                  <c:pt idx="1">
                    <c:v>0.054</c:v>
                  </c:pt>
                  <c:pt idx="2">
                    <c:v>0.175</c:v>
                  </c:pt>
                  <c:pt idx="3">
                    <c:v>0.17</c:v>
                  </c:pt>
                </c:numCache>
              </c:numRef>
            </c:minus>
            <c:spPr>
              <a:noFill/>
              <a:ln w="25400" cap="flat" cmpd="sng" algn="ctr">
                <a:solidFill>
                  <a:schemeClr val="bg1"/>
                </a:solidFill>
                <a:round/>
              </a:ln>
              <a:effectLst/>
            </c:spPr>
          </c:errBars>
          <c:cat>
            <c:strRef>
              <c:f>Sheet1!$A$2:$A$5</c:f>
              <c:strCache>
                <c:ptCount val="4"/>
                <c:pt idx="0">
                  <c:v>Hispanic/Latinx</c:v>
                </c:pt>
                <c:pt idx="1">
                  <c:v>non-Hispanic White</c:v>
                </c:pt>
                <c:pt idx="2">
                  <c:v>non-Hispanic African American</c:v>
                </c:pt>
                <c:pt idx="3">
                  <c:v>non-Hispanic Asian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1.677</c:v>
                </c:pt>
                <c:pt idx="1">
                  <c:v>1.98</c:v>
                </c:pt>
                <c:pt idx="2">
                  <c:v>1.435</c:v>
                </c:pt>
                <c:pt idx="3">
                  <c:v>1.492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6"/>
        <c:axId val="723419056"/>
        <c:axId val="723421376"/>
      </c:barChart>
      <c:catAx>
        <c:axId val="723419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3421376"/>
        <c:crosses val="autoZero"/>
        <c:auto val="1"/>
        <c:lblAlgn val="ctr"/>
        <c:lblOffset val="100"/>
        <c:noMultiLvlLbl val="0"/>
      </c:catAx>
      <c:valAx>
        <c:axId val="723421376"/>
        <c:scaling>
          <c:orientation val="minMax"/>
          <c:min val="0.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 dirty="0" smtClean="0">
                    <a:solidFill>
                      <a:schemeClr val="bg1"/>
                    </a:solidFill>
                  </a:rPr>
                  <a:t>Average Number of Opioids Ordered</a:t>
                </a:r>
                <a:endParaRPr lang="en-US" b="1" dirty="0">
                  <a:solidFill>
                    <a:schemeClr val="bg1"/>
                  </a:solidFill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>
            <a:solidFill>
              <a:schemeClr val="bg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3419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97076636414403"/>
          <c:y val="0.0"/>
          <c:w val="0.603265333913954"/>
          <c:h val="0.070579883589180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0F98B-62A6-6D46-848A-1FE717EA371D}" type="datetimeFigureOut">
              <a:rPr lang="en-US" smtClean="0"/>
              <a:t>5/5/21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6F4460-453B-4749-94C9-ECBE9199C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171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Journal of Racial and Ethnic Health Disparities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6F4460-453B-4749-94C9-ECBE9199CF4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7482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Campbell CM, Edwards RR,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Fillingim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RB. Ethnic differences in responses to multiple experimental pain stimuli. Pain. 2005;113(1): 20–6. https://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doi.org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/10.1016/j.pain.2004.08.013. </a:t>
            </a: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Edwards RR,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Fillingim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RB. Ethnic differences in thermal pain re-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sponses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Psychosom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Med. 1999;61(3):346–54. https://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doi.org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/10. 1097/00006842-199905000-00014.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6F4460-453B-4749-94C9-ECBE9199CF4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5717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 smtClean="0"/>
              <a:t>Opioid</a:t>
            </a:r>
            <a:r>
              <a:rPr lang="en-US" baseline="0" dirty="0" smtClean="0"/>
              <a:t>:</a:t>
            </a:r>
          </a:p>
          <a:p>
            <a:pPr marL="171450" indent="-171450">
              <a:buFont typeface="Arial" charset="0"/>
              <a:buChar char="•"/>
            </a:pPr>
            <a:r>
              <a:rPr lang="en-US" dirty="0" smtClean="0"/>
              <a:t>No significant differences in opioid ordering based on insurance type alone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dirty="0" smtClean="0"/>
              <a:t>Contrary to literature</a:t>
            </a:r>
          </a:p>
          <a:p>
            <a:pPr marL="171450" lvl="0" indent="-171450">
              <a:buFont typeface="Arial" charset="0"/>
              <a:buChar char="•"/>
            </a:pPr>
            <a:endParaRPr lang="en-US" dirty="0" smtClean="0"/>
          </a:p>
          <a:p>
            <a:pPr marL="0" lvl="0" indent="0">
              <a:buFont typeface="Arial" charset="0"/>
              <a:buNone/>
            </a:pPr>
            <a:r>
              <a:rPr lang="en-US" dirty="0" smtClean="0"/>
              <a:t>Non-Opioid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baseline="0" dirty="0" smtClean="0"/>
              <a:t>Government-sponsored &lt; HMO and PPO</a:t>
            </a:r>
          </a:p>
          <a:p>
            <a:pPr marL="171450" lvl="0" indent="-171450">
              <a:buFont typeface="Arial" charset="0"/>
              <a:buChar char="•"/>
            </a:pPr>
            <a:endParaRPr lang="en-US" dirty="0" smtClean="0"/>
          </a:p>
          <a:p>
            <a:pPr marL="171450" lvl="0" indent="-171450">
              <a:buFont typeface="Arial" charset="0"/>
              <a:buChar char="•"/>
            </a:pPr>
            <a:endParaRPr lang="en-US" dirty="0" smtClean="0"/>
          </a:p>
          <a:p>
            <a:r>
              <a:rPr lang="en-US" dirty="0" smtClean="0"/>
              <a:t>No discussion</a:t>
            </a:r>
            <a:r>
              <a:rPr lang="en-US" baseline="0" dirty="0" smtClean="0"/>
              <a:t> slide for insurance type b/c our focus is opioids!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6F4460-453B-4749-94C9-ECBE9199CF4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1518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decomposed by comparing insurance differences within each racial/ethnic group 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Statistically significant insurance payer type differences for the other 3 racial/ethnic groups, but not for Hispanic patients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White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“other” &gt; government-sponsored, HMO, and PPO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PPO &gt; government-sponsored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African American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government sponsored and HMO &gt; PPO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Asian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PPO &gt; government-sponsored and HMO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6F4460-453B-4749-94C9-ECBE9199CF4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6814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Keep in mind that we did non-opioids too b/c we want to make</a:t>
            </a:r>
            <a:r>
              <a:rPr lang="en-US" baseline="0" dirty="0" smtClean="0"/>
              <a:t> sure these findings are specific to opioids (not just for all drugs for all Asians for example; are these common to all drugs?), not b/c non-opioids are also a focus of our study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6F4460-453B-4749-94C9-ECBE9199CF4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0167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Based on current standard of care for managing moderate to severe pain in pediatric patients, consistency in opioid prescribing across race/ethnicity should be seen. As such, additional studies may be required to fully understand new strategies that are needed to improve the quality and equity of pediatric pain management.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6F4460-453B-4749-94C9-ECBE9199CF4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591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pediatric opioid-related poisoning and deaths increased by 268% between 1999 and 2016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example, in one nationally representative study, adolescents who were prescribed an opioid were at a 33% increased risk for opioid misuse in young adulthood.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is also concerning because this age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 displays a higher risk of long-term side effects, such as addiction (along with misuse).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lang="en-US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dirty="0" smtClean="0"/>
              <a:t>Given all this, proper prescription of opioids to pediatric patients is of high concern.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6F4460-453B-4749-94C9-ECBE9199CF4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3207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Opioids should not be considered the first-line therapy for treating pain and non-opioid pharmacologic therapy are preferred over opioid therapy.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fact, non-opioids are still effective, while also decreasing risk.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Make sure to verbalize that non-opioids decrease risk of substance misuse </a:t>
            </a:r>
            <a:r>
              <a:rPr lang="en-US" sz="1200" i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compared to opioids.</a:t>
            </a:r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Given these CDC guidelines, we would expect all patients (regardless of background) to be prescribed opioids similarly. Yet, we know this is not the 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case, as I will discuss further on the next slide. Given this, we then ask ourselves [second bullet]</a:t>
            </a: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To test the last bullet, </a:t>
            </a:r>
            <a:r>
              <a:rPr lang="en-US" dirty="0" smtClean="0">
                <a:sym typeface="Wingdings"/>
              </a:rPr>
              <a:t>we are testing both opioids and non-opioids in our methods. Our goal is </a:t>
            </a:r>
            <a:r>
              <a:rPr lang="en-US" dirty="0" smtClean="0"/>
              <a:t>to make</a:t>
            </a:r>
            <a:r>
              <a:rPr lang="en-US" baseline="0" dirty="0" smtClean="0"/>
              <a:t> sure these findings are specific to opioids (not just for all drugs for all Asians for example; are these common to all drugs?), not b/c non-opioids are also a focus of our study. We are asking ourselves: </a:t>
            </a:r>
            <a:r>
              <a:rPr lang="en-US" dirty="0" smtClean="0"/>
              <a:t>Are these factors associated w/ non-opioid prescribing as well</a:t>
            </a:r>
            <a:r>
              <a:rPr lang="en-US" baseline="0" dirty="0" smtClean="0"/>
              <a:t> or unique to opioids?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6F4460-453B-4749-94C9-ECBE9199CF4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6607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Again, since most studies</a:t>
            </a:r>
            <a:r>
              <a:rPr lang="en-US" baseline="0" dirty="0" smtClean="0"/>
              <a:t> on this topic is adult-focused, race/eth on opioid prescribing in pediatric patients broadly states that White patients were prescribed more opioids than non-White patients. Among adults, White patients are still prescribed the most opioids, more specifically followed by Asian/other, Hispanic, and AA with the least.</a:t>
            </a:r>
          </a:p>
          <a:p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Patient health insurance may be representative of SES. Governmental insurance plans are often used by families of low socioeconomic status, whereas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commercial insurance plans are usually obtained through an employer, indicating that these families have a member employed with benefits. Further, these commercial plans, such as health maintenance organization (HMO) and preferred provider organization (PPO), are typically more costly but provide better access to care.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6F4460-453B-4749-94C9-ECBE9199CF4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8330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6F4460-453B-4749-94C9-ECBE9199CF4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2717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”Other” insurance includes CHAMPUS, self-pay, EPO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6F4460-453B-4749-94C9-ECBE9199CF4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9104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Providers could have ordered more than one medication type, the same opioid medication multiple times, or a combination of the two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 didn’t do potency/mg per kg/#pills b/c orders</a:t>
            </a:r>
            <a:r>
              <a:rPr lang="en-US" baseline="0" dirty="0" smtClean="0"/>
              <a:t> is more practical. Hard to get that detailed and extract for 50,000+ participants, especially b/c of variability in physician reporting (locations of where they report in EMR). But we’re really interested in the physician behavior, not </a:t>
            </a:r>
            <a:r>
              <a:rPr lang="en-US" baseline="0" dirty="0" err="1" smtClean="0"/>
              <a:t>pt</a:t>
            </a:r>
            <a:r>
              <a:rPr lang="en-US" baseline="0" dirty="0" smtClean="0"/>
              <a:t> consumption so we’re really trying to count up number of behaviors to see if physicians are behaving differently based on race/eth and insurance.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6F4460-453B-4749-94C9-ECBE9199CF4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409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charset="0"/>
              <a:buChar char="•"/>
            </a:pPr>
            <a:r>
              <a:rPr lang="en-US" dirty="0" smtClean="0"/>
              <a:t>AA had</a:t>
            </a:r>
            <a:r>
              <a:rPr lang="en-US" baseline="0" dirty="0" smtClean="0"/>
              <a:t> f</a:t>
            </a:r>
            <a:r>
              <a:rPr lang="en-US" dirty="0" smtClean="0"/>
              <a:t>ewer opioids (and more non-opioids) ordered than Hispanic/</a:t>
            </a:r>
            <a:r>
              <a:rPr lang="en-US" dirty="0" err="1" smtClean="0"/>
              <a:t>Latinx</a:t>
            </a:r>
            <a:r>
              <a:rPr lang="en-US" dirty="0" smtClean="0"/>
              <a:t> and White patients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dirty="0" smtClean="0"/>
              <a:t>General trend is consistent with literature (compare to slide 4)</a:t>
            </a:r>
          </a:p>
          <a:p>
            <a:pPr lvl="0"/>
            <a:endParaRPr lang="en-US" dirty="0" smtClean="0"/>
          </a:p>
          <a:p>
            <a:pPr marL="0" indent="0">
              <a:buNone/>
            </a:pPr>
            <a:r>
              <a:rPr lang="en-US" sz="1200" dirty="0" smtClean="0"/>
              <a:t>African American: M = 1.58, SE = 0.06, 95% CI [1.47, 1.70], n = 1816</a:t>
            </a:r>
          </a:p>
          <a:p>
            <a:pPr marL="0" indent="0">
              <a:buNone/>
            </a:pPr>
            <a:r>
              <a:rPr lang="en-US" sz="1200" dirty="0" smtClean="0"/>
              <a:t>Hispanic/</a:t>
            </a:r>
            <a:r>
              <a:rPr lang="en-US" sz="1200" dirty="0" err="1" smtClean="0"/>
              <a:t>Latinx</a:t>
            </a:r>
            <a:r>
              <a:rPr lang="en-US" sz="1200" dirty="0" smtClean="0"/>
              <a:t>: M = 1.72, SE = 0.02, 95% CI [1.68, 1.75], n = 32,242), p = 0.034</a:t>
            </a:r>
          </a:p>
          <a:p>
            <a:pPr marL="0" indent="0">
              <a:buNone/>
            </a:pPr>
            <a:r>
              <a:rPr lang="en-US" sz="1200" dirty="0" smtClean="0"/>
              <a:t>non-Hispanic White patients: M = 1.78, SE = 0.02, 95% CI [1.74, 1.81], n = 16,214), p = 0.002 </a:t>
            </a:r>
          </a:p>
          <a:p>
            <a:pPr marL="0" indent="0">
              <a:buNone/>
            </a:pPr>
            <a:r>
              <a:rPr lang="en-US" sz="1200" smtClean="0"/>
              <a:t>Asian:</a:t>
            </a:r>
            <a:r>
              <a:rPr lang="en-US" sz="1200" baseline="0" smtClean="0"/>
              <a:t> M=1.72</a:t>
            </a:r>
            <a:r>
              <a:rPr lang="en-US" sz="1200" baseline="0" dirty="0" smtClean="0"/>
              <a:t>, SE = 0.02</a:t>
            </a:r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6F4460-453B-4749-94C9-ECBE9199CF4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5463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dirty="0" smtClean="0"/>
              <a:t>African</a:t>
            </a:r>
            <a:r>
              <a:rPr lang="en-US" baseline="0" dirty="0" smtClean="0"/>
              <a:t> American &gt; Hispanic/</a:t>
            </a:r>
            <a:r>
              <a:rPr lang="en-US" baseline="0" dirty="0" err="1" smtClean="0"/>
              <a:t>Latinx</a:t>
            </a:r>
            <a:r>
              <a:rPr lang="en-US" baseline="0" dirty="0" smtClean="0"/>
              <a:t>, White, and Asian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 smtClean="0"/>
              <a:t>Hispanic/</a:t>
            </a:r>
            <a:r>
              <a:rPr lang="en-US" baseline="0" dirty="0" err="1" smtClean="0"/>
              <a:t>Latinx</a:t>
            </a:r>
            <a:r>
              <a:rPr lang="en-US" baseline="0" dirty="0" smtClean="0"/>
              <a:t> &gt; White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6F4460-453B-4749-94C9-ECBE9199CF4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068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27507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4391" y="311510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887032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3467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losing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8567A9D6-8A01-464B-AC6C-6A39719F8A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135316" y="3057658"/>
            <a:ext cx="3921369" cy="742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267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71135"/>
            <a:ext cx="10515600" cy="370890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5">
            <a:extLst>
              <a:ext uri="{FF2B5EF4-FFF2-40B4-BE49-F238E27FC236}">
                <a16:creationId xmlns:a16="http://schemas.microsoft.com/office/drawing/2014/main" xmlns="" id="{E2C9A73E-32D0-3E41-BB35-9BBDD8439D8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838200" y="346075"/>
            <a:ext cx="10515600" cy="703079"/>
          </a:xfrm>
        </p:spPr>
        <p:txBody>
          <a:bodyPr/>
          <a:lstStyle>
            <a:lvl1pPr marL="0" indent="0">
              <a:buNone/>
              <a:defRPr sz="40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452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ondary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069" y="280555"/>
            <a:ext cx="10515600" cy="2468273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1069" y="2748828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5258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255660"/>
            <a:ext cx="5181600" cy="391103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255660"/>
            <a:ext cx="5181600" cy="391103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xmlns="" id="{8DAD8B3C-5C2B-F945-9505-CC6E6FD73E6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838200" y="346075"/>
            <a:ext cx="10515600" cy="703079"/>
          </a:xfrm>
        </p:spPr>
        <p:txBody>
          <a:bodyPr/>
          <a:lstStyle>
            <a:lvl1pPr marL="0" indent="0">
              <a:buNone/>
              <a:defRPr sz="40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4353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with column he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758219"/>
            <a:ext cx="5157787" cy="319308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1746253"/>
            <a:ext cx="5183188" cy="319308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xmlns="" id="{79FCC425-FE66-F44E-8B24-59BE88B84F5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38200" y="1136895"/>
            <a:ext cx="5159375" cy="492614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bg2"/>
                </a:solidFill>
              </a:defRPr>
            </a:lvl1pPr>
            <a:lvl2pPr marL="457200" indent="0">
              <a:buNone/>
              <a:defRPr sz="4400"/>
            </a:lvl2pPr>
            <a:lvl3pPr marL="914400" indent="0">
              <a:buNone/>
              <a:defRPr sz="4400"/>
            </a:lvl3pPr>
            <a:lvl4pPr marL="1371600" indent="0">
              <a:buNone/>
              <a:defRPr sz="4400"/>
            </a:lvl4pPr>
            <a:lvl5pPr marL="1828800" indent="0">
              <a:buNone/>
              <a:defRPr sz="44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xmlns="" id="{EE015267-FE78-4646-83C2-CECC866DF0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96013" y="1136895"/>
            <a:ext cx="5159375" cy="492614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bg2"/>
                </a:solidFill>
              </a:defRPr>
            </a:lvl1pPr>
            <a:lvl2pPr marL="457200" indent="0">
              <a:buNone/>
              <a:defRPr sz="4400"/>
            </a:lvl2pPr>
            <a:lvl3pPr marL="914400" indent="0">
              <a:buNone/>
              <a:defRPr sz="4400"/>
            </a:lvl3pPr>
            <a:lvl4pPr marL="1371600" indent="0">
              <a:buNone/>
              <a:defRPr sz="4400"/>
            </a:lvl4pPr>
            <a:lvl5pPr marL="1828800" indent="0">
              <a:buNone/>
              <a:defRPr sz="44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xmlns="" id="{5DE1A512-6C53-E548-B15D-0A2D4E99982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838200" y="346075"/>
            <a:ext cx="10515600" cy="703079"/>
          </a:xfrm>
        </p:spPr>
        <p:txBody>
          <a:bodyPr/>
          <a:lstStyle>
            <a:lvl1pPr marL="0" indent="0">
              <a:buNone/>
              <a:defRPr sz="40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8739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with image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xmlns="" id="{349F56D2-0079-5A4E-9FAB-99D6A670430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38200" y="2462645"/>
            <a:ext cx="5179424" cy="306807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7" name="Picture Placeholder 12">
            <a:extLst>
              <a:ext uri="{FF2B5EF4-FFF2-40B4-BE49-F238E27FC236}">
                <a16:creationId xmlns:a16="http://schemas.microsoft.com/office/drawing/2014/main" xmlns="" id="{C9DA469E-868F-EB4A-8C08-FB855D98B2F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74376" y="2462645"/>
            <a:ext cx="5179424" cy="3068072"/>
          </a:xfrm>
        </p:spPr>
        <p:txBody>
          <a:bodyPr/>
          <a:lstStyle/>
          <a:p>
            <a:endParaRPr lang="en-US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xmlns="" id="{80DAA439-5D42-EF46-9049-E1A41FBBA60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1111807"/>
            <a:ext cx="10515600" cy="1288184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>
                <a:solidFill>
                  <a:schemeClr val="bg1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 dirty="0"/>
              <a:t>Here is more text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B53B5FC-75EC-7447-8B6A-95DB9FA749FF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38200" y="346075"/>
            <a:ext cx="10515600" cy="703079"/>
          </a:xfrm>
        </p:spPr>
        <p:txBody>
          <a:bodyPr/>
          <a:lstStyle>
            <a:lvl1pPr marL="0" indent="0">
              <a:buNone/>
              <a:defRPr sz="40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7319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404897" y="346075"/>
            <a:ext cx="5948903" cy="5125454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</a:t>
            </a:r>
            <a:r>
              <a:rPr lang="en-US" dirty="0" err="1"/>
              <a:t>levelz</a:t>
            </a:r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xmlns="" id="{7EBA9D30-F2BC-8B49-AAA4-58605BAC4E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8200" y="1596955"/>
            <a:ext cx="4298498" cy="3896345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xmlns="" id="{B5FC273E-74FE-2745-B332-9B66E1A6FB35}"/>
              </a:ext>
            </a:extLst>
          </p:cNvPr>
          <p:cNvSpPr>
            <a:spLocks noGrp="1"/>
          </p:cNvSpPr>
          <p:nvPr>
            <p:ph type="body" sz="half" idx="10"/>
          </p:nvPr>
        </p:nvSpPr>
        <p:spPr>
          <a:xfrm>
            <a:off x="838200" y="348598"/>
            <a:ext cx="4298498" cy="1110343"/>
          </a:xfrm>
        </p:spPr>
        <p:txBody>
          <a:bodyPr>
            <a:noAutofit/>
          </a:bodyPr>
          <a:lstStyle>
            <a:lvl1pPr marL="0" indent="0">
              <a:buNone/>
              <a:defRPr sz="400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25035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3">
            <a:extLst>
              <a:ext uri="{FF2B5EF4-FFF2-40B4-BE49-F238E27FC236}">
                <a16:creationId xmlns:a16="http://schemas.microsoft.com/office/drawing/2014/main" xmlns="" id="{6B611CB1-091A-9F42-A819-40B56B6B47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8200" y="1596955"/>
            <a:ext cx="4298498" cy="3896345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xmlns="" id="{DAA3121C-8426-EE4D-B4F7-9E5BE516FB32}"/>
              </a:ext>
            </a:extLst>
          </p:cNvPr>
          <p:cNvSpPr>
            <a:spLocks noGrp="1"/>
          </p:cNvSpPr>
          <p:nvPr>
            <p:ph type="body" sz="half" idx="10"/>
          </p:nvPr>
        </p:nvSpPr>
        <p:spPr>
          <a:xfrm>
            <a:off x="838200" y="348598"/>
            <a:ext cx="4298498" cy="1110343"/>
          </a:xfrm>
        </p:spPr>
        <p:txBody>
          <a:bodyPr>
            <a:noAutofit/>
          </a:bodyPr>
          <a:lstStyle>
            <a:lvl1pPr marL="0" indent="0">
              <a:buNone/>
              <a:defRPr sz="400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xmlns="" id="{6E41A302-2653-3549-85CB-79372B88518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377543" y="348598"/>
            <a:ext cx="6106432" cy="514415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679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Statem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in slide content text">
            <a:extLst>
              <a:ext uri="{FF2B5EF4-FFF2-40B4-BE49-F238E27FC236}">
                <a16:creationId xmlns:a16="http://schemas.microsoft.com/office/drawing/2014/main" xmlns="" id="{10444066-94ED-2F4C-A6C5-A42B46EFB56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38201" y="2128543"/>
            <a:ext cx="10515600" cy="169025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This slide is for a single statement. Do not include too much text. People will read the slide instead of listening to you.</a:t>
            </a:r>
          </a:p>
        </p:txBody>
      </p:sp>
      <p:sp>
        <p:nvSpPr>
          <p:cNvPr id="4" name="Subtitle, if applicable">
            <a:extLst>
              <a:ext uri="{FF2B5EF4-FFF2-40B4-BE49-F238E27FC236}">
                <a16:creationId xmlns:a16="http://schemas.microsoft.com/office/drawing/2014/main" xmlns="" id="{3D47FB3D-A6D0-FD40-AF7F-279F650A7F80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838201" y="1209087"/>
            <a:ext cx="10515600" cy="48165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b="0" i="1">
                <a:solidFill>
                  <a:schemeClr val="bg2"/>
                </a:solidFill>
                <a:latin typeface="Georgia" panose="02040502050405020303" pitchFamily="18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Click to add subtitle, if applicable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97113B9-C9E0-F14F-9413-28BFB0EF489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838200" y="346075"/>
            <a:ext cx="10515600" cy="703079"/>
          </a:xfrm>
        </p:spPr>
        <p:txBody>
          <a:bodyPr/>
          <a:lstStyle>
            <a:lvl1pPr marL="0" indent="0">
              <a:buNone/>
              <a:defRPr sz="40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98211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708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22109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61" r:id="rId9"/>
    <p:sldLayoutId id="2147483662" r:id="rId10"/>
    <p:sldLayoutId id="214748366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chart" Target="../charts/char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chart" Target="../charts/char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="" xmlns:a16="http://schemas.microsoft.com/office/drawing/2014/main" id="{2F9D8F2E-28AE-F84C-A9AF-44F0AE474F39}"/>
              </a:ext>
            </a:extLst>
          </p:cNvPr>
          <p:cNvSpPr txBox="1">
            <a:spLocks/>
          </p:cNvSpPr>
          <p:nvPr/>
        </p:nvSpPr>
        <p:spPr>
          <a:xfrm>
            <a:off x="1469409" y="600502"/>
            <a:ext cx="9144000" cy="315605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/>
              <a:t>Race, Ethnicity, and Insurance: The Association with Opioid Use in a Pediatric Hospital Setting</a:t>
            </a:r>
            <a:endParaRPr lang="en-US" sz="4800" b="1" dirty="0"/>
          </a:p>
        </p:txBody>
      </p:sp>
      <p:sp>
        <p:nvSpPr>
          <p:cNvPr id="7" name="Subtitle 2">
            <a:extLst>
              <a:ext uri="{FF2B5EF4-FFF2-40B4-BE49-F238E27FC236}">
                <a16:creationId xmlns="" xmlns:a16="http://schemas.microsoft.com/office/drawing/2014/main" id="{463F94B4-E357-7C40-82DD-4CAA26A4663A}"/>
              </a:ext>
            </a:extLst>
          </p:cNvPr>
          <p:cNvSpPr txBox="1">
            <a:spLocks/>
          </p:cNvSpPr>
          <p:nvPr/>
        </p:nvSpPr>
        <p:spPr>
          <a:xfrm>
            <a:off x="1469409" y="4001027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Vivian Luong</a:t>
            </a:r>
          </a:p>
          <a:p>
            <a:endParaRPr lang="en-US" smtClean="0"/>
          </a:p>
          <a:p>
            <a:r>
              <a:rPr lang="en-US" smtClean="0"/>
              <a:t>Presented at CUE Student Scholar Symposium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37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271135"/>
            <a:ext cx="10515600" cy="4556459"/>
          </a:xfrm>
        </p:spPr>
        <p:txBody>
          <a:bodyPr>
            <a:normAutofit/>
          </a:bodyPr>
          <a:lstStyle/>
          <a:p>
            <a:r>
              <a:rPr lang="en-US" dirty="0"/>
              <a:t>African American pediatric inpatients may have higher risk of suffering from pain 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Fewer </a:t>
            </a:r>
            <a:r>
              <a:rPr lang="en-US" dirty="0"/>
              <a:t>opioids (and more non-opioids) </a:t>
            </a:r>
            <a:r>
              <a:rPr lang="en-US" dirty="0" smtClean="0"/>
              <a:t>ordered</a:t>
            </a:r>
          </a:p>
          <a:p>
            <a:pPr lvl="1"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Non-opioids as an alternative to opioids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r>
              <a:rPr lang="en-US" dirty="0"/>
              <a:t>For proper pain management, providers should be aware of race/ethnicity differences</a:t>
            </a:r>
          </a:p>
          <a:p>
            <a:pPr lvl="1"/>
            <a:r>
              <a:rPr lang="en-US" dirty="0" smtClean="0"/>
              <a:t>Use culturally validated pain 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b="1" dirty="0"/>
              <a:t>Discussion: Race/Ethnicity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1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b="1" dirty="0" smtClean="0"/>
              <a:t>Insurance Type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="" xmlns:a16="http://schemas.microsoft.com/office/drawing/2014/main" id="{3E2D42C5-41FC-5B43-8275-D25145CBF91F}"/>
              </a:ext>
            </a:extLst>
          </p:cNvPr>
          <p:cNvSpPr txBox="1">
            <a:spLocks/>
          </p:cNvSpPr>
          <p:nvPr/>
        </p:nvSpPr>
        <p:spPr>
          <a:xfrm>
            <a:off x="7461913" y="476101"/>
            <a:ext cx="4730087" cy="401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1800" b="1" u="sng" dirty="0" smtClean="0"/>
              <a:t>Non-opioid:</a:t>
            </a:r>
            <a:r>
              <a:rPr lang="en-US" sz="1800" b="1" dirty="0"/>
              <a:t> </a:t>
            </a:r>
            <a:r>
              <a:rPr lang="en-US" sz="1800" i="1" dirty="0" smtClean="0"/>
              <a:t>F</a:t>
            </a:r>
            <a:r>
              <a:rPr lang="is-IS" sz="1800" dirty="0" smtClean="0"/>
              <a:t>(3, 55,911) = 4.26, p = 0.005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="" xmlns:a16="http://schemas.microsoft.com/office/drawing/2014/main" id="{3E2D42C5-41FC-5B43-8275-D25145CBF91F}"/>
              </a:ext>
            </a:extLst>
          </p:cNvPr>
          <p:cNvSpPr txBox="1">
            <a:spLocks/>
          </p:cNvSpPr>
          <p:nvPr/>
        </p:nvSpPr>
        <p:spPr>
          <a:xfrm>
            <a:off x="7461913" y="180687"/>
            <a:ext cx="4005261" cy="3307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u="sng" dirty="0" smtClean="0"/>
              <a:t>Opioid</a:t>
            </a:r>
            <a:r>
              <a:rPr lang="en-US" sz="1800" b="1" dirty="0" smtClean="0"/>
              <a:t>: </a:t>
            </a:r>
            <a:r>
              <a:rPr lang="is-IS" sz="1800" i="1" dirty="0" smtClean="0"/>
              <a:t>F</a:t>
            </a:r>
            <a:r>
              <a:rPr lang="is-IS" sz="1800" dirty="0" smtClean="0"/>
              <a:t>(3</a:t>
            </a:r>
            <a:r>
              <a:rPr lang="is-IS" sz="1800" dirty="0"/>
              <a:t>, 55,911) = 0.56, p = </a:t>
            </a:r>
            <a:r>
              <a:rPr lang="is-IS" sz="1800" dirty="0" smtClean="0"/>
              <a:t>0.64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="" xmlns:a16="http://schemas.microsoft.com/office/drawing/2014/main" id="{3E2D42C5-41FC-5B43-8275-D25145CBF91F}"/>
              </a:ext>
            </a:extLst>
          </p:cNvPr>
          <p:cNvSpPr txBox="1">
            <a:spLocks/>
          </p:cNvSpPr>
          <p:nvPr/>
        </p:nvSpPr>
        <p:spPr>
          <a:xfrm>
            <a:off x="261771" y="2032456"/>
            <a:ext cx="1307721" cy="9154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1800" dirty="0" smtClean="0"/>
              <a:t>*p &lt; 0.05</a:t>
            </a:r>
          </a:p>
          <a:p>
            <a:pPr marL="0" indent="0">
              <a:buFont typeface="Arial"/>
              <a:buNone/>
            </a:pPr>
            <a:r>
              <a:rPr lang="en-US" sz="1800" dirty="0" smtClean="0"/>
              <a:t>**p &lt; 0.01</a:t>
            </a:r>
          </a:p>
        </p:txBody>
      </p:sp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2009410167"/>
              </p:ext>
            </p:extLst>
          </p:nvPr>
        </p:nvGraphicFramePr>
        <p:xfrm>
          <a:off x="2333388" y="1214542"/>
          <a:ext cx="7525224" cy="50218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Left Brace 13"/>
          <p:cNvSpPr/>
          <p:nvPr/>
        </p:nvSpPr>
        <p:spPr>
          <a:xfrm rot="5400000">
            <a:off x="5399487" y="-412416"/>
            <a:ext cx="255713" cy="3480182"/>
          </a:xfrm>
          <a:prstGeom prst="leftBrace">
            <a:avLst>
              <a:gd name="adj1" fmla="val 21673"/>
              <a:gd name="adj2" fmla="val 50000"/>
            </a:avLst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5" name="Left Brace 14"/>
          <p:cNvSpPr/>
          <p:nvPr/>
        </p:nvSpPr>
        <p:spPr>
          <a:xfrm rot="5400000">
            <a:off x="4532853" y="820914"/>
            <a:ext cx="255712" cy="1746915"/>
          </a:xfrm>
          <a:prstGeom prst="leftBrace">
            <a:avLst>
              <a:gd name="adj1" fmla="val 21673"/>
              <a:gd name="adj2" fmla="val 50000"/>
            </a:avLst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6" name="Content Placeholder 2">
            <a:extLst>
              <a:ext uri="{FF2B5EF4-FFF2-40B4-BE49-F238E27FC236}">
                <a16:creationId xmlns="" xmlns:a16="http://schemas.microsoft.com/office/drawing/2014/main" id="{3E2D42C5-41FC-5B43-8275-D25145CBF91F}"/>
              </a:ext>
            </a:extLst>
          </p:cNvPr>
          <p:cNvSpPr txBox="1">
            <a:spLocks/>
          </p:cNvSpPr>
          <p:nvPr/>
        </p:nvSpPr>
        <p:spPr>
          <a:xfrm>
            <a:off x="4390123" y="1315287"/>
            <a:ext cx="541172" cy="370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sz="2400" dirty="0" smtClean="0"/>
              <a:t>**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="" xmlns:a16="http://schemas.microsoft.com/office/drawing/2014/main" id="{3E2D42C5-41FC-5B43-8275-D25145CBF91F}"/>
              </a:ext>
            </a:extLst>
          </p:cNvPr>
          <p:cNvSpPr txBox="1">
            <a:spLocks/>
          </p:cNvSpPr>
          <p:nvPr/>
        </p:nvSpPr>
        <p:spPr>
          <a:xfrm>
            <a:off x="5263585" y="985766"/>
            <a:ext cx="541172" cy="370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sz="2400" dirty="0" smtClean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1297878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Graphic spid="13" grpId="0" uiExpand="1">
        <p:bldSub>
          <a:bldChart bld="series"/>
        </p:bldSub>
      </p:bldGraphic>
      <p:bldP spid="14" grpId="0" animBg="1"/>
      <p:bldP spid="15" grpId="0" animBg="1"/>
      <p:bldP spid="16" grpId="0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b="1" dirty="0"/>
              <a:t>Interaction</a:t>
            </a:r>
          </a:p>
          <a:p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="" xmlns:a16="http://schemas.microsoft.com/office/drawing/2014/main" id="{3E2D42C5-41FC-5B43-8275-D25145CBF91F}"/>
              </a:ext>
            </a:extLst>
          </p:cNvPr>
          <p:cNvSpPr txBox="1">
            <a:spLocks/>
          </p:cNvSpPr>
          <p:nvPr/>
        </p:nvSpPr>
        <p:spPr>
          <a:xfrm>
            <a:off x="261771" y="1838738"/>
            <a:ext cx="1413681" cy="1133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1800" dirty="0" smtClean="0"/>
              <a:t>*p &lt; 0.05</a:t>
            </a:r>
          </a:p>
          <a:p>
            <a:pPr marL="0" indent="0">
              <a:buFont typeface="Arial"/>
              <a:buNone/>
            </a:pPr>
            <a:r>
              <a:rPr lang="en-US" sz="1800" dirty="0" smtClean="0"/>
              <a:t>**p &lt; 0.01</a:t>
            </a:r>
          </a:p>
          <a:p>
            <a:pPr marL="0" indent="0">
              <a:buFont typeface="Arial"/>
              <a:buNone/>
            </a:pPr>
            <a:r>
              <a:rPr lang="en-US" sz="1800" dirty="0" smtClean="0"/>
              <a:t>***p &lt; 0.001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="" xmlns:a16="http://schemas.microsoft.com/office/drawing/2014/main" id="{3E2D42C5-41FC-5B43-8275-D25145CBF91F}"/>
              </a:ext>
            </a:extLst>
          </p:cNvPr>
          <p:cNvSpPr txBox="1">
            <a:spLocks/>
          </p:cNvSpPr>
          <p:nvPr/>
        </p:nvSpPr>
        <p:spPr>
          <a:xfrm>
            <a:off x="7461913" y="476101"/>
            <a:ext cx="4730087" cy="401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1800" b="1" u="sng" dirty="0" smtClean="0"/>
              <a:t>Non-opioid:</a:t>
            </a:r>
            <a:r>
              <a:rPr lang="en-US" sz="1800" b="1" dirty="0"/>
              <a:t> </a:t>
            </a:r>
            <a:r>
              <a:rPr lang="en-US" sz="1800" i="1" dirty="0" smtClean="0"/>
              <a:t>F</a:t>
            </a:r>
            <a:r>
              <a:rPr lang="is-IS" sz="1800" dirty="0" smtClean="0"/>
              <a:t>(9, 55,911) = 1.62, p = 0.10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="" xmlns:a16="http://schemas.microsoft.com/office/drawing/2014/main" id="{3E2D42C5-41FC-5B43-8275-D25145CBF91F}"/>
              </a:ext>
            </a:extLst>
          </p:cNvPr>
          <p:cNvSpPr txBox="1">
            <a:spLocks/>
          </p:cNvSpPr>
          <p:nvPr/>
        </p:nvSpPr>
        <p:spPr>
          <a:xfrm>
            <a:off x="7461913" y="180687"/>
            <a:ext cx="4234218" cy="3307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u="sng" dirty="0" smtClean="0"/>
              <a:t>Opioid</a:t>
            </a:r>
            <a:r>
              <a:rPr lang="en-US" sz="1800" b="1" dirty="0" smtClean="0"/>
              <a:t>: </a:t>
            </a:r>
            <a:r>
              <a:rPr lang="is-IS" sz="1800" i="1" dirty="0" smtClean="0"/>
              <a:t>F</a:t>
            </a:r>
            <a:r>
              <a:rPr lang="is-IS" sz="1800" dirty="0" smtClean="0"/>
              <a:t>(9, </a:t>
            </a:r>
            <a:r>
              <a:rPr lang="is-IS" sz="1800" dirty="0"/>
              <a:t>55,911) = </a:t>
            </a:r>
            <a:r>
              <a:rPr lang="is-IS" sz="1800" dirty="0" smtClean="0"/>
              <a:t>5.59, </a:t>
            </a:r>
            <a:r>
              <a:rPr lang="is-IS" sz="1800" dirty="0"/>
              <a:t>p &lt;</a:t>
            </a:r>
            <a:r>
              <a:rPr lang="is-IS" sz="1800" dirty="0" smtClean="0"/>
              <a:t> 0.001</a:t>
            </a:r>
          </a:p>
        </p:txBody>
      </p:sp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793742163"/>
              </p:ext>
            </p:extLst>
          </p:nvPr>
        </p:nvGraphicFramePr>
        <p:xfrm>
          <a:off x="1760561" y="1093771"/>
          <a:ext cx="9840035" cy="50218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Left Brace 12"/>
          <p:cNvSpPr/>
          <p:nvPr/>
        </p:nvSpPr>
        <p:spPr>
          <a:xfrm rot="5400000">
            <a:off x="5545461" y="2039963"/>
            <a:ext cx="209423" cy="1009934"/>
          </a:xfrm>
          <a:prstGeom prst="leftBrace">
            <a:avLst>
              <a:gd name="adj1" fmla="val 21673"/>
              <a:gd name="adj2" fmla="val 50000"/>
            </a:avLst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="" xmlns:a16="http://schemas.microsoft.com/office/drawing/2014/main" id="{3E2D42C5-41FC-5B43-8275-D25145CBF91F}"/>
              </a:ext>
            </a:extLst>
          </p:cNvPr>
          <p:cNvSpPr txBox="1">
            <a:spLocks/>
          </p:cNvSpPr>
          <p:nvPr/>
        </p:nvSpPr>
        <p:spPr>
          <a:xfrm>
            <a:off x="5363101" y="2253105"/>
            <a:ext cx="601440" cy="3742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sz="2400" dirty="0" smtClean="0"/>
              <a:t>**</a:t>
            </a:r>
          </a:p>
        </p:txBody>
      </p:sp>
      <p:sp>
        <p:nvSpPr>
          <p:cNvPr id="16" name="Left Brace 15"/>
          <p:cNvSpPr/>
          <p:nvPr/>
        </p:nvSpPr>
        <p:spPr>
          <a:xfrm rot="5400000">
            <a:off x="6316560" y="1962254"/>
            <a:ext cx="209423" cy="532264"/>
          </a:xfrm>
          <a:prstGeom prst="leftBrace">
            <a:avLst>
              <a:gd name="adj1" fmla="val 21673"/>
              <a:gd name="adj2" fmla="val 50000"/>
            </a:avLst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7" name="Content Placeholder 2">
            <a:extLst>
              <a:ext uri="{FF2B5EF4-FFF2-40B4-BE49-F238E27FC236}">
                <a16:creationId xmlns="" xmlns:a16="http://schemas.microsoft.com/office/drawing/2014/main" id="{3E2D42C5-41FC-5B43-8275-D25145CBF91F}"/>
              </a:ext>
            </a:extLst>
          </p:cNvPr>
          <p:cNvSpPr txBox="1">
            <a:spLocks/>
          </p:cNvSpPr>
          <p:nvPr/>
        </p:nvSpPr>
        <p:spPr>
          <a:xfrm>
            <a:off x="6120551" y="1934725"/>
            <a:ext cx="601440" cy="3742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sz="2400" dirty="0" smtClean="0"/>
              <a:t>**</a:t>
            </a:r>
          </a:p>
        </p:txBody>
      </p:sp>
      <p:sp>
        <p:nvSpPr>
          <p:cNvPr id="18" name="Left Brace 17"/>
          <p:cNvSpPr/>
          <p:nvPr/>
        </p:nvSpPr>
        <p:spPr>
          <a:xfrm rot="5400000">
            <a:off x="6077725" y="1459403"/>
            <a:ext cx="209423" cy="1009934"/>
          </a:xfrm>
          <a:prstGeom prst="leftBrace">
            <a:avLst>
              <a:gd name="adj1" fmla="val 21673"/>
              <a:gd name="adj2" fmla="val 50000"/>
            </a:avLst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Content Placeholder 2">
            <a:extLst>
              <a:ext uri="{FF2B5EF4-FFF2-40B4-BE49-F238E27FC236}">
                <a16:creationId xmlns="" xmlns:a16="http://schemas.microsoft.com/office/drawing/2014/main" id="{3E2D42C5-41FC-5B43-8275-D25145CBF91F}"/>
              </a:ext>
            </a:extLst>
          </p:cNvPr>
          <p:cNvSpPr txBox="1">
            <a:spLocks/>
          </p:cNvSpPr>
          <p:nvPr/>
        </p:nvSpPr>
        <p:spPr>
          <a:xfrm>
            <a:off x="5895365" y="1672545"/>
            <a:ext cx="601440" cy="3742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sz="2400" dirty="0" smtClean="0"/>
              <a:t>**</a:t>
            </a:r>
          </a:p>
        </p:txBody>
      </p:sp>
      <p:sp>
        <p:nvSpPr>
          <p:cNvPr id="20" name="Left Brace 19"/>
          <p:cNvSpPr/>
          <p:nvPr/>
        </p:nvSpPr>
        <p:spPr>
          <a:xfrm rot="5400000">
            <a:off x="5811592" y="926909"/>
            <a:ext cx="209423" cy="1542198"/>
          </a:xfrm>
          <a:prstGeom prst="leftBrace">
            <a:avLst>
              <a:gd name="adj1" fmla="val 21673"/>
              <a:gd name="adj2" fmla="val 50000"/>
            </a:avLst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1" name="Content Placeholder 2">
            <a:extLst>
              <a:ext uri="{FF2B5EF4-FFF2-40B4-BE49-F238E27FC236}">
                <a16:creationId xmlns="" xmlns:a16="http://schemas.microsoft.com/office/drawing/2014/main" id="{3E2D42C5-41FC-5B43-8275-D25145CBF91F}"/>
              </a:ext>
            </a:extLst>
          </p:cNvPr>
          <p:cNvSpPr txBox="1">
            <a:spLocks/>
          </p:cNvSpPr>
          <p:nvPr/>
        </p:nvSpPr>
        <p:spPr>
          <a:xfrm>
            <a:off x="5615583" y="1405421"/>
            <a:ext cx="601440" cy="3742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sz="2400" smtClean="0"/>
              <a:t>***</a:t>
            </a:r>
            <a:endParaRPr lang="en-US" sz="2400" dirty="0" smtClean="0"/>
          </a:p>
        </p:txBody>
      </p:sp>
      <p:sp>
        <p:nvSpPr>
          <p:cNvPr id="22" name="Left Brace 21"/>
          <p:cNvSpPr/>
          <p:nvPr/>
        </p:nvSpPr>
        <p:spPr>
          <a:xfrm rot="5400000">
            <a:off x="8099068" y="2147531"/>
            <a:ext cx="209423" cy="532264"/>
          </a:xfrm>
          <a:prstGeom prst="leftBrace">
            <a:avLst>
              <a:gd name="adj1" fmla="val 21673"/>
              <a:gd name="adj2" fmla="val 50000"/>
            </a:avLst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3" name="Content Placeholder 2">
            <a:extLst>
              <a:ext uri="{FF2B5EF4-FFF2-40B4-BE49-F238E27FC236}">
                <a16:creationId xmlns="" xmlns:a16="http://schemas.microsoft.com/office/drawing/2014/main" id="{3E2D42C5-41FC-5B43-8275-D25145CBF91F}"/>
              </a:ext>
            </a:extLst>
          </p:cNvPr>
          <p:cNvSpPr txBox="1">
            <a:spLocks/>
          </p:cNvSpPr>
          <p:nvPr/>
        </p:nvSpPr>
        <p:spPr>
          <a:xfrm>
            <a:off x="7926507" y="2120002"/>
            <a:ext cx="566853" cy="3742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sz="2400" dirty="0" smtClean="0"/>
              <a:t>**</a:t>
            </a:r>
          </a:p>
        </p:txBody>
      </p:sp>
      <p:sp>
        <p:nvSpPr>
          <p:cNvPr id="24" name="Left Brace 23"/>
          <p:cNvSpPr/>
          <p:nvPr/>
        </p:nvSpPr>
        <p:spPr>
          <a:xfrm rot="5400000">
            <a:off x="7860233" y="1534470"/>
            <a:ext cx="209423" cy="1009934"/>
          </a:xfrm>
          <a:prstGeom prst="leftBrace">
            <a:avLst>
              <a:gd name="adj1" fmla="val 21673"/>
              <a:gd name="adj2" fmla="val 50000"/>
            </a:avLst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5" name="Content Placeholder 2">
            <a:extLst>
              <a:ext uri="{FF2B5EF4-FFF2-40B4-BE49-F238E27FC236}">
                <a16:creationId xmlns="" xmlns:a16="http://schemas.microsoft.com/office/drawing/2014/main" id="{3E2D42C5-41FC-5B43-8275-D25145CBF91F}"/>
              </a:ext>
            </a:extLst>
          </p:cNvPr>
          <p:cNvSpPr txBox="1">
            <a:spLocks/>
          </p:cNvSpPr>
          <p:nvPr/>
        </p:nvSpPr>
        <p:spPr>
          <a:xfrm>
            <a:off x="7672011" y="1747612"/>
            <a:ext cx="601440" cy="3742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sz="2400" dirty="0" smtClean="0"/>
              <a:t>*</a:t>
            </a:r>
          </a:p>
        </p:txBody>
      </p:sp>
      <p:sp>
        <p:nvSpPr>
          <p:cNvPr id="26" name="Left Brace 25"/>
          <p:cNvSpPr/>
          <p:nvPr/>
        </p:nvSpPr>
        <p:spPr>
          <a:xfrm rot="5400000">
            <a:off x="10343479" y="2603538"/>
            <a:ext cx="209423" cy="532264"/>
          </a:xfrm>
          <a:prstGeom prst="leftBrace">
            <a:avLst>
              <a:gd name="adj1" fmla="val 21673"/>
              <a:gd name="adj2" fmla="val 50000"/>
            </a:avLst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7" name="Content Placeholder 2">
            <a:extLst>
              <a:ext uri="{FF2B5EF4-FFF2-40B4-BE49-F238E27FC236}">
                <a16:creationId xmlns="" xmlns:a16="http://schemas.microsoft.com/office/drawing/2014/main" id="{3E2D42C5-41FC-5B43-8275-D25145CBF91F}"/>
              </a:ext>
            </a:extLst>
          </p:cNvPr>
          <p:cNvSpPr txBox="1">
            <a:spLocks/>
          </p:cNvSpPr>
          <p:nvPr/>
        </p:nvSpPr>
        <p:spPr>
          <a:xfrm>
            <a:off x="10165056" y="2576009"/>
            <a:ext cx="566853" cy="3742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sz="2400" dirty="0" smtClean="0"/>
              <a:t>***</a:t>
            </a:r>
          </a:p>
        </p:txBody>
      </p:sp>
      <p:sp>
        <p:nvSpPr>
          <p:cNvPr id="28" name="Left Brace 27"/>
          <p:cNvSpPr/>
          <p:nvPr/>
        </p:nvSpPr>
        <p:spPr>
          <a:xfrm rot="5400000">
            <a:off x="10104645" y="1956717"/>
            <a:ext cx="209423" cy="1009934"/>
          </a:xfrm>
          <a:prstGeom prst="leftBrace">
            <a:avLst>
              <a:gd name="adj1" fmla="val 21673"/>
              <a:gd name="adj2" fmla="val 50000"/>
            </a:avLst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9" name="Content Placeholder 2">
            <a:extLst>
              <a:ext uri="{FF2B5EF4-FFF2-40B4-BE49-F238E27FC236}">
                <a16:creationId xmlns="" xmlns:a16="http://schemas.microsoft.com/office/drawing/2014/main" id="{3E2D42C5-41FC-5B43-8275-D25145CBF91F}"/>
              </a:ext>
            </a:extLst>
          </p:cNvPr>
          <p:cNvSpPr txBox="1">
            <a:spLocks/>
          </p:cNvSpPr>
          <p:nvPr/>
        </p:nvSpPr>
        <p:spPr>
          <a:xfrm>
            <a:off x="9916423" y="2169859"/>
            <a:ext cx="601440" cy="3742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sz="2400" dirty="0" smtClean="0"/>
              <a:t>***</a:t>
            </a:r>
          </a:p>
        </p:txBody>
      </p:sp>
    </p:spTree>
    <p:extLst>
      <p:ext uri="{BB962C8B-B14F-4D97-AF65-F5344CB8AC3E}">
        <p14:creationId xmlns:p14="http://schemas.microsoft.com/office/powerpoint/2010/main" val="1327500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1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1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Graphic spid="11" grpId="1" uiExpand="1">
        <p:bldSub>
          <a:bldChart bld="category"/>
        </p:bldSub>
      </p:bldGraphic>
      <p:bldP spid="13" grpId="0" animBg="1"/>
      <p:bldP spid="14" grpId="0"/>
      <p:bldP spid="16" grpId="0" animBg="1"/>
      <p:bldP spid="17" grpId="0"/>
      <p:bldP spid="18" grpId="0" animBg="1"/>
      <p:bldP spid="19" grpId="0"/>
      <p:bldP spid="20" grpId="0" animBg="1"/>
      <p:bldP spid="21" grpId="0"/>
      <p:bldP spid="22" grpId="0" animBg="1"/>
      <p:bldP spid="23" grpId="0"/>
      <p:bldP spid="24" grpId="0" animBg="1"/>
      <p:bldP spid="25" grpId="0"/>
      <p:bldP spid="26" grpId="0" animBg="1"/>
      <p:bldP spid="27" grpId="0"/>
      <p:bldP spid="28" grpId="0" animBg="1"/>
      <p:bldP spid="2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271135"/>
            <a:ext cx="10515600" cy="5211552"/>
          </a:xfrm>
        </p:spPr>
        <p:txBody>
          <a:bodyPr>
            <a:normAutofit/>
          </a:bodyPr>
          <a:lstStyle/>
          <a:p>
            <a:r>
              <a:rPr lang="en-US" dirty="0"/>
              <a:t>Consistency in opioid prescribing </a:t>
            </a:r>
            <a:r>
              <a:rPr lang="en-US" dirty="0" smtClean="0"/>
              <a:t>expected, given current standard of care</a:t>
            </a:r>
          </a:p>
          <a:p>
            <a:r>
              <a:rPr lang="en-US" dirty="0" smtClean="0"/>
              <a:t>Interaction findings specific to opioid ordering (not seen in non-opioid analyses)</a:t>
            </a:r>
          </a:p>
          <a:p>
            <a:r>
              <a:rPr lang="en-US" dirty="0" smtClean="0"/>
              <a:t>Complex</a:t>
            </a:r>
            <a:r>
              <a:rPr lang="en-US" dirty="0"/>
              <a:t>, multifaceted relationship between race/ethnicity, insurance type, and physician decisions to prescribe opioid vs. non-opioid to treat pain</a:t>
            </a:r>
          </a:p>
          <a:p>
            <a:pPr lvl="1"/>
            <a:r>
              <a:rPr lang="en-US" dirty="0"/>
              <a:t>Clinician uncertainty and misjudgments of patient pain</a:t>
            </a:r>
          </a:p>
          <a:p>
            <a:pPr lvl="1"/>
            <a:r>
              <a:rPr lang="en-US" dirty="0"/>
              <a:t>Implicit provider bias</a:t>
            </a:r>
          </a:p>
          <a:p>
            <a:pPr lvl="1"/>
            <a:r>
              <a:rPr lang="en-US" dirty="0"/>
              <a:t>Provider-patient communication and trust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b="1" dirty="0"/>
              <a:t>Discussion: Interaction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11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Future studies to develop new interventions to improve quality and equity of pediatric pain management</a:t>
            </a:r>
          </a:p>
          <a:p>
            <a:r>
              <a:rPr lang="en-US" dirty="0"/>
              <a:t>Providers must be aware of this complex relationship and work together to implement evidence-based strategies for managing pain and reducing existing health disparities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b="1" dirty="0"/>
              <a:t>Implications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90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="" xmlns:a16="http://schemas.microsoft.com/office/drawing/2014/main" id="{7E900BC1-7B6B-2C4F-9C0C-03A9DA6EE703}"/>
              </a:ext>
            </a:extLst>
          </p:cNvPr>
          <p:cNvSpPr txBox="1">
            <a:spLocks/>
          </p:cNvSpPr>
          <p:nvPr/>
        </p:nvSpPr>
        <p:spPr>
          <a:xfrm>
            <a:off x="874456" y="989055"/>
            <a:ext cx="10515600" cy="24682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smtClean="0"/>
              <a:t>Thank you!</a:t>
            </a:r>
            <a:endParaRPr lang="en-US" b="1" dirty="0"/>
          </a:p>
        </p:txBody>
      </p:sp>
      <p:sp>
        <p:nvSpPr>
          <p:cNvPr id="7" name="Text Placeholder 2">
            <a:extLst>
              <a:ext uri="{FF2B5EF4-FFF2-40B4-BE49-F238E27FC236}">
                <a16:creationId xmlns="" xmlns:a16="http://schemas.microsoft.com/office/drawing/2014/main" id="{D51446AF-4D89-D34B-BAB7-A4E245755DA3}"/>
              </a:ext>
            </a:extLst>
          </p:cNvPr>
          <p:cNvSpPr txBox="1">
            <a:spLocks/>
          </p:cNvSpPr>
          <p:nvPr/>
        </p:nvSpPr>
        <p:spPr>
          <a:xfrm>
            <a:off x="760700" y="3603497"/>
            <a:ext cx="10743111" cy="845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smtClean="0"/>
              <a:t>Questions?</a:t>
            </a:r>
            <a:endParaRPr lang="en-US" sz="32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797792" y="3470975"/>
            <a:ext cx="7028597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45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err="1"/>
              <a:t>Ehwerhemuepha</a:t>
            </a:r>
            <a:r>
              <a:rPr lang="en-US" dirty="0"/>
              <a:t>, L., Donaldson, C. D., </a:t>
            </a:r>
            <a:r>
              <a:rPr lang="en-US" dirty="0" err="1"/>
              <a:t>Kain</a:t>
            </a:r>
            <a:r>
              <a:rPr lang="en-US" dirty="0"/>
              <a:t>, Z., N., </a:t>
            </a:r>
            <a:r>
              <a:rPr lang="en-US" b="1" dirty="0"/>
              <a:t>Luong, V.</a:t>
            </a:r>
            <a:r>
              <a:rPr lang="en-US" dirty="0"/>
              <a:t>, Fortier, M. A., Feaster, W., Weiss, M., </a:t>
            </a:r>
            <a:r>
              <a:rPr lang="en-US" dirty="0" err="1"/>
              <a:t>Tomaszewski</a:t>
            </a:r>
            <a:r>
              <a:rPr lang="en-US" dirty="0"/>
              <a:t>, D. M., Yang, S., Phan, M. T., &amp; Jenkins, B. N. (2020). Race, ethnicity, and insurance: The association with opioid use in a pediatric hospital setting. </a:t>
            </a:r>
            <a:r>
              <a:rPr lang="en-US" i="1" dirty="0"/>
              <a:t>Journal of Racial and Ethnic Health Disparities</a:t>
            </a:r>
            <a:r>
              <a:rPr lang="en-US" dirty="0"/>
              <a:t>, 1-10. https://</a:t>
            </a:r>
            <a:r>
              <a:rPr lang="en-US" dirty="0" err="1"/>
              <a:t>doi.org</a:t>
            </a:r>
            <a:r>
              <a:rPr lang="en-US" dirty="0"/>
              <a:t>/10.1007/s40615-020-00882-9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b="1" dirty="0"/>
              <a:t>Citation</a:t>
            </a:r>
          </a:p>
        </p:txBody>
      </p:sp>
    </p:spTree>
    <p:extLst>
      <p:ext uri="{BB962C8B-B14F-4D97-AF65-F5344CB8AC3E}">
        <p14:creationId xmlns:p14="http://schemas.microsoft.com/office/powerpoint/2010/main" val="57095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327407" y="346075"/>
            <a:ext cx="2209804" cy="703079"/>
          </a:xfrm>
        </p:spPr>
        <p:txBody>
          <a:bodyPr/>
          <a:lstStyle/>
          <a:p>
            <a:r>
              <a:rPr lang="en-US" b="1" dirty="0" smtClean="0"/>
              <a:t>Opioids</a:t>
            </a:r>
            <a:endParaRPr lang="en-US" dirty="0"/>
          </a:p>
        </p:txBody>
      </p:sp>
      <p:sp>
        <p:nvSpPr>
          <p:cNvPr id="4" name="Content Placeholder 1"/>
          <p:cNvSpPr>
            <a:spLocks noGrp="1"/>
          </p:cNvSpPr>
          <p:nvPr>
            <p:ph sz="half" idx="1"/>
          </p:nvPr>
        </p:nvSpPr>
        <p:spPr>
          <a:xfrm>
            <a:off x="798438" y="1255660"/>
            <a:ext cx="3057939" cy="3911032"/>
          </a:xfrm>
        </p:spPr>
        <p:txBody>
          <a:bodyPr>
            <a:normAutofit/>
          </a:bodyPr>
          <a:lstStyle/>
          <a:p>
            <a:r>
              <a:rPr lang="en-US" dirty="0" smtClean="0"/>
              <a:t>Codeine</a:t>
            </a:r>
          </a:p>
          <a:p>
            <a:r>
              <a:rPr lang="en-US" dirty="0" smtClean="0"/>
              <a:t>Hydrocodone</a:t>
            </a:r>
          </a:p>
          <a:p>
            <a:r>
              <a:rPr lang="en-US" dirty="0" smtClean="0"/>
              <a:t>Hydromorphone</a:t>
            </a:r>
          </a:p>
          <a:p>
            <a:r>
              <a:rPr lang="en-US" dirty="0" smtClean="0"/>
              <a:t>Meperidine</a:t>
            </a:r>
          </a:p>
          <a:p>
            <a:r>
              <a:rPr lang="en-US" dirty="0" err="1" smtClean="0"/>
              <a:t>Sufentanil</a:t>
            </a:r>
            <a:endParaRPr lang="en-US" dirty="0" smtClean="0"/>
          </a:p>
          <a:p>
            <a:r>
              <a:rPr lang="en-US" dirty="0" smtClean="0"/>
              <a:t>Fentanyl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92821" y="1255660"/>
            <a:ext cx="2415209" cy="391103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Morphine</a:t>
            </a:r>
          </a:p>
          <a:p>
            <a:r>
              <a:rPr lang="en-US" dirty="0" smtClean="0"/>
              <a:t>Oxycodone</a:t>
            </a:r>
          </a:p>
          <a:p>
            <a:r>
              <a:rPr lang="en-US" dirty="0" smtClean="0"/>
              <a:t>Remifentanil</a:t>
            </a:r>
          </a:p>
          <a:p>
            <a:r>
              <a:rPr lang="en-US" dirty="0" err="1" smtClean="0"/>
              <a:t>Nalbuphine</a:t>
            </a:r>
            <a:endParaRPr lang="en-US" dirty="0" smtClean="0"/>
          </a:p>
          <a:p>
            <a:r>
              <a:rPr lang="en-US" dirty="0" smtClean="0"/>
              <a:t>Methadone</a:t>
            </a:r>
          </a:p>
          <a:p>
            <a:r>
              <a:rPr lang="en-US" dirty="0" smtClean="0"/>
              <a:t>Tramadol</a:t>
            </a:r>
          </a:p>
          <a:p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8102052" y="1271135"/>
            <a:ext cx="2951922" cy="3708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Ibuprofen</a:t>
            </a:r>
          </a:p>
          <a:p>
            <a:r>
              <a:rPr lang="en-US" dirty="0" smtClean="0"/>
              <a:t>Acetaminophen</a:t>
            </a:r>
          </a:p>
          <a:p>
            <a:r>
              <a:rPr lang="en-US" dirty="0" smtClean="0"/>
              <a:t>Naproxen</a:t>
            </a:r>
          </a:p>
          <a:p>
            <a:r>
              <a:rPr lang="en-US" dirty="0" smtClean="0"/>
              <a:t>Gabapentin</a:t>
            </a:r>
          </a:p>
          <a:p>
            <a:r>
              <a:rPr lang="en-US" dirty="0" err="1" smtClean="0"/>
              <a:t>Pregabalin</a:t>
            </a:r>
            <a:endParaRPr lang="en-US" dirty="0" smtClean="0"/>
          </a:p>
          <a:p>
            <a:r>
              <a:rPr lang="en-US" dirty="0" smtClean="0"/>
              <a:t>Celecoxib</a:t>
            </a:r>
          </a:p>
          <a:p>
            <a:r>
              <a:rPr lang="en-US" dirty="0" err="1" smtClean="0"/>
              <a:t>Triptan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102052" y="346075"/>
            <a:ext cx="5761383" cy="703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40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Non-Opioids</a:t>
            </a:r>
          </a:p>
          <a:p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7076660" y="225287"/>
            <a:ext cx="0" cy="511533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079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Age</a:t>
            </a:r>
          </a:p>
          <a:p>
            <a:r>
              <a:rPr lang="en-US" dirty="0"/>
              <a:t>Sex</a:t>
            </a:r>
          </a:p>
          <a:p>
            <a:r>
              <a:rPr lang="en-US" dirty="0"/>
              <a:t>Length of stay</a:t>
            </a:r>
          </a:p>
          <a:p>
            <a:r>
              <a:rPr lang="en-US" dirty="0"/>
              <a:t>Pain rating</a:t>
            </a:r>
          </a:p>
          <a:p>
            <a:r>
              <a:rPr lang="en-US" dirty="0"/>
              <a:t>Medical diagnoses</a:t>
            </a:r>
          </a:p>
          <a:p>
            <a:r>
              <a:rPr lang="en-US" dirty="0"/>
              <a:t>Non-opioid analgesic medication prescription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b="1" dirty="0"/>
              <a:t>Covariates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43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271135"/>
            <a:ext cx="10515600" cy="484306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Presence or absence of the following conditions:</a:t>
            </a:r>
          </a:p>
          <a:p>
            <a:pPr lvl="1"/>
            <a:r>
              <a:rPr lang="en-US" dirty="0"/>
              <a:t>bacterial and viral infection (A00-A99)</a:t>
            </a:r>
          </a:p>
          <a:p>
            <a:pPr lvl="1"/>
            <a:r>
              <a:rPr lang="en-US" dirty="0"/>
              <a:t>diseases of the blood and blood-forming organs and disorders involving immune mechanisms (D50-D89)</a:t>
            </a:r>
          </a:p>
          <a:p>
            <a:pPr lvl="1"/>
            <a:r>
              <a:rPr lang="en-US" dirty="0"/>
              <a:t>endocrine, nutritional and metabolic diseases (E00-E89)</a:t>
            </a:r>
          </a:p>
          <a:p>
            <a:pPr lvl="1"/>
            <a:r>
              <a:rPr lang="en-US" dirty="0"/>
              <a:t>diseases of the nervous system (G00-G99)</a:t>
            </a:r>
          </a:p>
          <a:p>
            <a:pPr lvl="1"/>
            <a:r>
              <a:rPr lang="en-US" dirty="0"/>
              <a:t>diseases of the circulatory system (I00-I99)</a:t>
            </a:r>
          </a:p>
          <a:p>
            <a:pPr lvl="1"/>
            <a:r>
              <a:rPr lang="en-US" dirty="0"/>
              <a:t>diseases of the respiratory system (J00-J99)</a:t>
            </a:r>
          </a:p>
          <a:p>
            <a:pPr lvl="1"/>
            <a:r>
              <a:rPr lang="en-US" dirty="0"/>
              <a:t>diseases of the digestive system (K00-K95)</a:t>
            </a:r>
          </a:p>
          <a:p>
            <a:pPr lvl="1"/>
            <a:r>
              <a:rPr lang="en-US" dirty="0"/>
              <a:t>diseases of the musculoskeletal system and connective tissue (M00-M99)</a:t>
            </a:r>
          </a:p>
          <a:p>
            <a:pPr lvl="1"/>
            <a:r>
              <a:rPr lang="en-US" dirty="0"/>
              <a:t>diseases of the genitourinary system (N00-N99)</a:t>
            </a:r>
          </a:p>
          <a:p>
            <a:pPr lvl="1"/>
            <a:r>
              <a:rPr lang="en-US" dirty="0"/>
              <a:t>congenital malformations, deformations and chromosomal abnormalities (Q00-Q99)</a:t>
            </a:r>
          </a:p>
          <a:p>
            <a:pPr lvl="1"/>
            <a:r>
              <a:rPr lang="en-US" dirty="0"/>
              <a:t>injury, poisoning and certain other consequences of external causes (S00-T88)</a:t>
            </a:r>
          </a:p>
          <a:p>
            <a:pPr lvl="1"/>
            <a:r>
              <a:rPr lang="en-US" dirty="0"/>
              <a:t>other diagnoses (H00-H59, L00-L99, O00-O9, P00-P96, Z00-Z99). 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b="1" dirty="0"/>
              <a:t>Diagnoses as Covariates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4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51446AF-4D89-D34B-BAB7-A4E245755D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1135"/>
            <a:ext cx="10515600" cy="4747528"/>
          </a:xfrm>
        </p:spPr>
        <p:txBody>
          <a:bodyPr>
            <a:normAutofit/>
          </a:bodyPr>
          <a:lstStyle/>
          <a:p>
            <a:r>
              <a:rPr lang="en-US" dirty="0"/>
              <a:t>Most studies and responses to opioid crisis focus on </a:t>
            </a:r>
            <a:r>
              <a:rPr lang="en-US" dirty="0" smtClean="0"/>
              <a:t>adults</a:t>
            </a:r>
          </a:p>
          <a:p>
            <a:endParaRPr lang="en-US" sz="1200" dirty="0"/>
          </a:p>
          <a:p>
            <a:r>
              <a:rPr lang="en-US" dirty="0"/>
              <a:t>Health of US children impacted as well</a:t>
            </a:r>
          </a:p>
          <a:p>
            <a:pPr lvl="1"/>
            <a:r>
              <a:rPr lang="en-US" dirty="0"/>
              <a:t>268% increase in pediatric opioid-related poisonings and deaths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3.6% of youth between ages 12-17 start misusing opioids each </a:t>
            </a:r>
            <a:r>
              <a:rPr lang="en-US" dirty="0" smtClean="0"/>
              <a:t>year</a:t>
            </a:r>
          </a:p>
          <a:p>
            <a:pPr>
              <a:lnSpc>
                <a:spcPct val="100000"/>
              </a:lnSpc>
            </a:pPr>
            <a:endParaRPr lang="en-US" sz="1200" dirty="0"/>
          </a:p>
          <a:p>
            <a:pPr>
              <a:lnSpc>
                <a:spcPct val="100000"/>
              </a:lnSpc>
            </a:pPr>
            <a:r>
              <a:rPr lang="en-US" dirty="0"/>
              <a:t>Legitimate opioid prescription at a young age = risk factor for later non-medical misuse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33% increased </a:t>
            </a:r>
            <a:r>
              <a:rPr lang="en-US" dirty="0" smtClean="0"/>
              <a:t>risk for opioid misuse</a:t>
            </a:r>
            <a:endParaRPr lang="en-US" dirty="0"/>
          </a:p>
          <a:p>
            <a:pPr lvl="1">
              <a:lnSpc>
                <a:spcPct val="100000"/>
              </a:lnSpc>
            </a:pPr>
            <a:r>
              <a:rPr lang="en-US" dirty="0"/>
              <a:t>Higher risk of long-term side effects </a:t>
            </a:r>
            <a:r>
              <a:rPr lang="en-US" dirty="0" smtClean="0"/>
              <a:t>(e.g., addiction)</a:t>
            </a:r>
            <a:endParaRPr lang="en-US" dirty="0"/>
          </a:p>
          <a:p>
            <a:pPr>
              <a:lnSpc>
                <a:spcPct val="100000"/>
              </a:lnSpc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b="1" dirty="0"/>
              <a:t>Opioid Misuse in Children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40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271135"/>
            <a:ext cx="10515600" cy="484306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800" dirty="0"/>
              <a:t>Gaither JR, Leventhal JM, Ryan SA, </a:t>
            </a:r>
            <a:r>
              <a:rPr lang="en-US" sz="1800" dirty="0" err="1"/>
              <a:t>Camenga</a:t>
            </a:r>
            <a:r>
              <a:rPr lang="en-US" sz="1800" dirty="0"/>
              <a:t> DR. National trends in hospitalizations for opioid poisonings among children and ado- </a:t>
            </a:r>
            <a:r>
              <a:rPr lang="en-US" sz="1800" dirty="0" err="1"/>
              <a:t>lescents</a:t>
            </a:r>
            <a:r>
              <a:rPr lang="en-US" sz="1800" dirty="0"/>
              <a:t>, 1997 to 2012. JAMA </a:t>
            </a:r>
            <a:r>
              <a:rPr lang="en-US" sz="1800" dirty="0" err="1"/>
              <a:t>Pediatr</a:t>
            </a:r>
            <a:r>
              <a:rPr lang="en-US" sz="1800" dirty="0"/>
              <a:t>. 2016;170(12):1195–201. https://</a:t>
            </a:r>
            <a:r>
              <a:rPr lang="en-US" sz="1800" dirty="0" err="1"/>
              <a:t>doi.org</a:t>
            </a:r>
            <a:r>
              <a:rPr lang="en-US" sz="1800" dirty="0"/>
              <a:t>/10.1001/jamapediatrics.2016.2154. </a:t>
            </a:r>
          </a:p>
          <a:p>
            <a:pPr marL="0" indent="0">
              <a:buNone/>
            </a:pPr>
            <a:r>
              <a:rPr lang="en-US" sz="1800" dirty="0"/>
              <a:t>Gaither JR, </a:t>
            </a:r>
            <a:r>
              <a:rPr lang="en-US" sz="1800" dirty="0" err="1"/>
              <a:t>Shabanova</a:t>
            </a:r>
            <a:r>
              <a:rPr lang="en-US" sz="1800" dirty="0"/>
              <a:t> V, Leventhal JM. US National Trends in pediatric deaths from prescription and illicit opioids, 1999-2016. JAMA </a:t>
            </a:r>
            <a:r>
              <a:rPr lang="en-US" sz="1800" dirty="0" err="1"/>
              <a:t>Netw</a:t>
            </a:r>
            <a:r>
              <a:rPr lang="en-US" sz="1800" dirty="0"/>
              <a:t> Open. 2018;1(8):e186558. https://</a:t>
            </a:r>
            <a:r>
              <a:rPr lang="en-US" sz="1800" dirty="0" err="1"/>
              <a:t>doi.org</a:t>
            </a:r>
            <a:r>
              <a:rPr lang="en-US" sz="1800" dirty="0"/>
              <a:t>/10.1001/ </a:t>
            </a:r>
            <a:r>
              <a:rPr lang="en-US" sz="1800" dirty="0" smtClean="0"/>
              <a:t>jamanetworkopen.2018.6558.</a:t>
            </a:r>
          </a:p>
          <a:p>
            <a:pPr marL="0" indent="0">
              <a:buNone/>
            </a:pPr>
            <a:r>
              <a:rPr lang="en-US" sz="1800" dirty="0" err="1" smtClean="0"/>
              <a:t>Ahrnsbrak</a:t>
            </a:r>
            <a:r>
              <a:rPr lang="en-US" sz="1800" dirty="0" smtClean="0"/>
              <a:t> </a:t>
            </a:r>
            <a:r>
              <a:rPr lang="en-US" sz="1800" dirty="0"/>
              <a:t>R, Bose J, </a:t>
            </a:r>
            <a:r>
              <a:rPr lang="en-US" sz="1800" dirty="0" err="1"/>
              <a:t>Hedden</a:t>
            </a:r>
            <a:r>
              <a:rPr lang="en-US" sz="1800" dirty="0"/>
              <a:t> SL, Lipari RN, Park-Lee E. Key substance use and mental health indicators in the United States: results from the 2016 National Survey on drug use and health. Substance Abuse and Mental Health Services Administration. </a:t>
            </a:r>
            <a:r>
              <a:rPr lang="en-US" sz="1800" dirty="0" smtClean="0"/>
              <a:t>Published </a:t>
            </a:r>
            <a:r>
              <a:rPr lang="en-US" sz="1800" dirty="0"/>
              <a:t>September 2017. https://www.samhsa.gov/data</a:t>
            </a:r>
            <a:r>
              <a:rPr lang="en-US" sz="1800" dirty="0" smtClean="0"/>
              <a:t>/</a:t>
            </a:r>
            <a:endParaRPr lang="en-US" dirty="0"/>
          </a:p>
          <a:p>
            <a:pPr marL="0" indent="0">
              <a:buNone/>
            </a:pPr>
            <a:r>
              <a:rPr lang="en-US" sz="1900" dirty="0"/>
              <a:t>McCabe SE, West BT, </a:t>
            </a:r>
            <a:r>
              <a:rPr lang="en-US" sz="1900" dirty="0" err="1"/>
              <a:t>Veliz</a:t>
            </a:r>
            <a:r>
              <a:rPr lang="en-US" sz="1900" dirty="0"/>
              <a:t> P, McCabe VV, Stoddard SA, Boyd CJ. Trends in medical and nonmedical use of prescription opioids </a:t>
            </a:r>
            <a:r>
              <a:rPr lang="en-US" sz="1900" dirty="0" smtClean="0"/>
              <a:t>among </a:t>
            </a:r>
            <a:r>
              <a:rPr lang="en-US" sz="1900" dirty="0"/>
              <a:t>US adolescents. Pediatrics. 2017;139(4):</a:t>
            </a:r>
            <a:r>
              <a:rPr lang="en-US" sz="1900" dirty="0" smtClean="0"/>
              <a:t>e20162387.</a:t>
            </a:r>
            <a:endParaRPr lang="en-US" sz="1900" dirty="0"/>
          </a:p>
          <a:p>
            <a:pPr marL="0" indent="0">
              <a:buNone/>
            </a:pPr>
            <a:r>
              <a:rPr lang="en-US" sz="1900" dirty="0" err="1" smtClean="0"/>
              <a:t>Miech</a:t>
            </a:r>
            <a:r>
              <a:rPr lang="en-US" sz="1900" dirty="0" smtClean="0"/>
              <a:t> </a:t>
            </a:r>
            <a:r>
              <a:rPr lang="en-US" sz="1900" dirty="0"/>
              <a:t>R, Johnston L, O’Malley PM, Keyes KM, Heard K. Prescription opioids in adolescence and future opioid misuse. PEDIATRICS. 2015;136(5):</a:t>
            </a:r>
            <a:r>
              <a:rPr lang="en-US" sz="1900" dirty="0" smtClean="0"/>
              <a:t>1169–77. https</a:t>
            </a:r>
            <a:r>
              <a:rPr lang="en-US" sz="1900" dirty="0"/>
              <a:t>://</a:t>
            </a:r>
            <a:r>
              <a:rPr lang="en-US" sz="1900" dirty="0" err="1" smtClean="0"/>
              <a:t>doi.org</a:t>
            </a:r>
            <a:r>
              <a:rPr lang="en-US" sz="1900" dirty="0" smtClean="0"/>
              <a:t>/10.1542/peds.2015-1364</a:t>
            </a:r>
            <a:r>
              <a:rPr lang="en-US" sz="1900" dirty="0"/>
              <a:t>.</a:t>
            </a:r>
            <a:br>
              <a:rPr lang="en-US" sz="1900" dirty="0"/>
            </a:br>
            <a:endParaRPr lang="en-US" sz="19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b="1" dirty="0" smtClean="0"/>
              <a:t>References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35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271135"/>
            <a:ext cx="10515600" cy="484306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800" dirty="0"/>
              <a:t>Dowell D, </a:t>
            </a:r>
            <a:r>
              <a:rPr lang="en-US" sz="1800" dirty="0" err="1"/>
              <a:t>Haegerich</a:t>
            </a:r>
            <a:r>
              <a:rPr lang="en-US" sz="1800" dirty="0"/>
              <a:t> TM, Chou R. CDC guideline for prescribing opioids for chronic pain—United States, 2016. JAMA. 2016;315(15):1624–45. https://</a:t>
            </a:r>
            <a:r>
              <a:rPr lang="en-US" sz="1800" dirty="0" err="1"/>
              <a:t>doi.org</a:t>
            </a:r>
            <a:r>
              <a:rPr lang="en-US" sz="1800" dirty="0"/>
              <a:t>/10.1001/jama.2016.1464. </a:t>
            </a: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Zhu </a:t>
            </a:r>
            <a:r>
              <a:rPr lang="en-US" sz="1800" dirty="0"/>
              <a:t>A, </a:t>
            </a:r>
            <a:r>
              <a:rPr lang="en-US" sz="1800" dirty="0" err="1"/>
              <a:t>Benzon</a:t>
            </a:r>
            <a:r>
              <a:rPr lang="en-US" sz="1800" dirty="0"/>
              <a:t> HA, Anderson TA. Evidence for the efficacy of systemic opioid-sparing analgesics in pediatric surgical </a:t>
            </a:r>
            <a:r>
              <a:rPr lang="en-US" sz="1800" dirty="0" err="1"/>
              <a:t>popula</a:t>
            </a:r>
            <a:r>
              <a:rPr lang="en-US" sz="1800" dirty="0"/>
              <a:t>- </a:t>
            </a:r>
            <a:r>
              <a:rPr lang="en-US" sz="1800" dirty="0" err="1"/>
              <a:t>tions</a:t>
            </a:r>
            <a:r>
              <a:rPr lang="en-US" sz="1800" dirty="0"/>
              <a:t>: a systematic review. </a:t>
            </a:r>
            <a:r>
              <a:rPr lang="en-US" sz="1800" dirty="0" err="1"/>
              <a:t>Anesth</a:t>
            </a:r>
            <a:r>
              <a:rPr lang="en-US" sz="1800" dirty="0"/>
              <a:t> </a:t>
            </a:r>
            <a:r>
              <a:rPr lang="en-US" sz="1800" dirty="0" err="1"/>
              <a:t>Analg</a:t>
            </a:r>
            <a:r>
              <a:rPr lang="en-US" sz="1800" dirty="0"/>
              <a:t>. 2017;125(5):1569–87. https://</a:t>
            </a:r>
            <a:r>
              <a:rPr lang="en-US" sz="1800" dirty="0" err="1"/>
              <a:t>doi.org</a:t>
            </a:r>
            <a:r>
              <a:rPr lang="en-US" sz="1800" dirty="0"/>
              <a:t>/10.1213/ANE.0000000000002434. </a:t>
            </a: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Wong </a:t>
            </a:r>
            <a:r>
              <a:rPr lang="en-US" sz="1800" dirty="0"/>
              <a:t>I, St John-Green C, Walker SM. Opioid-sparing effects of perioperative paracetamol and nonsteroidal anti-inflammatory drugs (NSAIDs) in children. </a:t>
            </a:r>
            <a:r>
              <a:rPr lang="en-US" sz="1800" dirty="0" err="1"/>
              <a:t>Lonnqvist</a:t>
            </a:r>
            <a:r>
              <a:rPr lang="en-US" sz="1800" dirty="0"/>
              <a:t> P-A, ed. </a:t>
            </a:r>
            <a:r>
              <a:rPr lang="en-US" sz="1800" dirty="0" err="1"/>
              <a:t>Paediatr</a:t>
            </a:r>
            <a:r>
              <a:rPr lang="en-US" sz="1800" dirty="0"/>
              <a:t> </a:t>
            </a:r>
            <a:r>
              <a:rPr lang="en-US" sz="1800" dirty="0" err="1"/>
              <a:t>Anaesth</a:t>
            </a:r>
            <a:r>
              <a:rPr lang="en-US" sz="1800" dirty="0"/>
              <a:t> 2013;23(6):475–495. </a:t>
            </a:r>
            <a:r>
              <a:rPr lang="en-US" sz="1800" dirty="0" err="1"/>
              <a:t>doi:https</a:t>
            </a:r>
            <a:r>
              <a:rPr lang="en-US" sz="1800" dirty="0"/>
              <a:t>://</a:t>
            </a:r>
            <a:r>
              <a:rPr lang="en-US" sz="1800" dirty="0" err="1"/>
              <a:t>doi.org</a:t>
            </a:r>
            <a:r>
              <a:rPr lang="en-US" sz="1800" dirty="0"/>
              <a:t>/10.1111/pan.12163. 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err="1"/>
              <a:t>Pletcher</a:t>
            </a:r>
            <a:r>
              <a:rPr lang="en-US" sz="1800" dirty="0"/>
              <a:t> MJ, </a:t>
            </a:r>
            <a:r>
              <a:rPr lang="en-US" sz="1800" dirty="0" err="1"/>
              <a:t>Kertesz</a:t>
            </a:r>
            <a:r>
              <a:rPr lang="en-US" sz="1800" dirty="0"/>
              <a:t> SG, Kohn MA, Gonzales R. Trends in opioid prescribing by race/ethnicity for patients seeking care in US </a:t>
            </a:r>
            <a:r>
              <a:rPr lang="en-US" sz="1800" dirty="0" err="1"/>
              <a:t>emer</a:t>
            </a:r>
            <a:r>
              <a:rPr lang="en-US" sz="1800" dirty="0"/>
              <a:t>- </a:t>
            </a:r>
            <a:r>
              <a:rPr lang="en-US" sz="1800" dirty="0" err="1"/>
              <a:t>gency</a:t>
            </a:r>
            <a:r>
              <a:rPr lang="en-US" sz="1800" dirty="0"/>
              <a:t> departments. JAMA. 2008;299(1):70–8. https://</a:t>
            </a:r>
            <a:r>
              <a:rPr lang="en-US" sz="1800" dirty="0" err="1"/>
              <a:t>doi.org</a:t>
            </a:r>
            <a:r>
              <a:rPr lang="en-US" sz="1800" dirty="0"/>
              <a:t>/10. 1001/jama.2007.64. </a:t>
            </a:r>
            <a:endParaRPr lang="en-US" sz="1800" dirty="0"/>
          </a:p>
          <a:p>
            <a:pPr marL="0" indent="0">
              <a:buNone/>
            </a:pPr>
            <a:r>
              <a:rPr lang="en-US" sz="1800" dirty="0" err="1"/>
              <a:t>Tomaszewski</a:t>
            </a:r>
            <a:r>
              <a:rPr lang="en-US" sz="1800" dirty="0"/>
              <a:t> DM, Arbuckle C, Yang S, </a:t>
            </a:r>
            <a:r>
              <a:rPr lang="en-US" sz="1800" dirty="0" err="1"/>
              <a:t>Linstead</a:t>
            </a:r>
            <a:r>
              <a:rPr lang="en-US" sz="1800" dirty="0"/>
              <a:t> E. Trends in opioid use in pediatric patients in US emergency departments from 2006 to 2015. JAMA </a:t>
            </a:r>
            <a:r>
              <a:rPr lang="en-US" sz="1800" dirty="0" err="1"/>
              <a:t>Netw</a:t>
            </a:r>
            <a:r>
              <a:rPr lang="en-US" sz="1800" dirty="0"/>
              <a:t> Open. 2018;1(8):e186161. https://</a:t>
            </a:r>
            <a:r>
              <a:rPr lang="en-US" sz="1800" dirty="0" err="1"/>
              <a:t>doi</a:t>
            </a:r>
            <a:r>
              <a:rPr lang="en-US" sz="1800" dirty="0"/>
              <a:t>. org/10.1001/jamanetworkopen.2018.6161. </a:t>
            </a:r>
          </a:p>
          <a:p>
            <a:pPr marL="0" indent="0">
              <a:buNone/>
            </a:pPr>
            <a:r>
              <a:rPr lang="en-US" sz="1800" dirty="0" err="1"/>
              <a:t>Paulozzi</a:t>
            </a:r>
            <a:r>
              <a:rPr lang="en-US" sz="1800" dirty="0"/>
              <a:t> LJ, </a:t>
            </a:r>
            <a:r>
              <a:rPr lang="en-US" sz="1800" dirty="0" err="1"/>
              <a:t>Strickler</a:t>
            </a:r>
            <a:r>
              <a:rPr lang="en-US" sz="1800" dirty="0"/>
              <a:t> GK, </a:t>
            </a:r>
            <a:r>
              <a:rPr lang="en-US" sz="1800" dirty="0" err="1"/>
              <a:t>Kreiner</a:t>
            </a:r>
            <a:r>
              <a:rPr lang="en-US" sz="1800" dirty="0"/>
              <a:t> PW, </a:t>
            </a:r>
            <a:r>
              <a:rPr lang="en-US" sz="1800" dirty="0" err="1"/>
              <a:t>Koris</a:t>
            </a:r>
            <a:r>
              <a:rPr lang="en-US" sz="1800" dirty="0"/>
              <a:t> CM. Controlled sub- stance prescribing patterns — prescription behavior surveillance system, Eight States, 2013. MMWR </a:t>
            </a:r>
            <a:r>
              <a:rPr lang="en-US" sz="1800" dirty="0" err="1"/>
              <a:t>Surveill</a:t>
            </a:r>
            <a:r>
              <a:rPr lang="en-US" sz="1800" dirty="0"/>
              <a:t> </a:t>
            </a:r>
            <a:r>
              <a:rPr lang="en-US" sz="1800" dirty="0" err="1"/>
              <a:t>Summ</a:t>
            </a:r>
            <a:r>
              <a:rPr lang="en-US" sz="1800" dirty="0"/>
              <a:t>. 2015;64(9):1– 14. https://</a:t>
            </a:r>
            <a:r>
              <a:rPr lang="en-US" sz="1800" dirty="0" err="1"/>
              <a:t>doi.org</a:t>
            </a:r>
            <a:r>
              <a:rPr lang="en-US" sz="1800" dirty="0"/>
              <a:t>/10.15585/mmwr.ss6409a1. </a:t>
            </a:r>
            <a:endParaRPr lang="en-US" sz="19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b="1" dirty="0" smtClean="0"/>
              <a:t>References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3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E2D42C5-41FC-5B43-8275-D25145CBF9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1135"/>
            <a:ext cx="10515600" cy="4638346"/>
          </a:xfrm>
        </p:spPr>
        <p:txBody>
          <a:bodyPr>
            <a:normAutofit/>
          </a:bodyPr>
          <a:lstStyle/>
          <a:p>
            <a:r>
              <a:rPr lang="en-US" dirty="0"/>
              <a:t>CDC guidelines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Non-opioid pharmaceuticals &gt; opioid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Non-opioids effectively reduce pain </a:t>
            </a:r>
            <a:r>
              <a:rPr lang="en-US" i="1" dirty="0"/>
              <a:t>and</a:t>
            </a:r>
            <a:r>
              <a:rPr lang="en-US" dirty="0"/>
              <a:t> decrease risk of substance </a:t>
            </a:r>
            <a:r>
              <a:rPr lang="en-US" dirty="0" smtClean="0"/>
              <a:t>misuse</a:t>
            </a:r>
          </a:p>
          <a:p>
            <a:pPr>
              <a:lnSpc>
                <a:spcPct val="100000"/>
              </a:lnSpc>
            </a:pPr>
            <a:endParaRPr lang="en-US" sz="1200" dirty="0"/>
          </a:p>
          <a:p>
            <a:pPr>
              <a:lnSpc>
                <a:spcPct val="100000"/>
              </a:lnSpc>
            </a:pPr>
            <a:r>
              <a:rPr lang="en-US" dirty="0"/>
              <a:t>What sociodemographic factors are associated with opioid prescribing differences for pediatric patients? </a:t>
            </a:r>
            <a:endParaRPr lang="en-US" dirty="0" smtClean="0"/>
          </a:p>
          <a:p>
            <a:pPr>
              <a:lnSpc>
                <a:spcPct val="100000"/>
              </a:lnSpc>
            </a:pPr>
            <a:endParaRPr lang="en-US" sz="1200" dirty="0"/>
          </a:p>
          <a:p>
            <a:pPr>
              <a:lnSpc>
                <a:spcPct val="100000"/>
              </a:lnSpc>
            </a:pPr>
            <a:r>
              <a:rPr lang="en-US" dirty="0"/>
              <a:t>Are these factors unique to opioids?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xmlns="" id="{3E87CD7F-9A5D-9C42-8D74-002DE0ED992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38200" y="346075"/>
            <a:ext cx="10515600" cy="703079"/>
          </a:xfrm>
        </p:spPr>
        <p:txBody>
          <a:bodyPr/>
          <a:lstStyle/>
          <a:p>
            <a:r>
              <a:rPr lang="en-US" b="1" dirty="0"/>
              <a:t>Current Pediatric Pain Management</a:t>
            </a:r>
          </a:p>
        </p:txBody>
      </p:sp>
    </p:spTree>
    <p:extLst>
      <p:ext uri="{BB962C8B-B14F-4D97-AF65-F5344CB8AC3E}">
        <p14:creationId xmlns:p14="http://schemas.microsoft.com/office/powerpoint/2010/main" val="1369531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E2D42C5-41FC-5B43-8275-D25145CBF9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11823"/>
            <a:ext cx="10515600" cy="480211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Race/ethnicity on opioid prescribing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Pediatric patients: White &gt; non-White 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Adult patients: White &gt; Asian/other &gt; Hispanic &gt; African </a:t>
            </a:r>
            <a:r>
              <a:rPr lang="en-US" dirty="0" smtClean="0"/>
              <a:t>American</a:t>
            </a:r>
          </a:p>
          <a:p>
            <a:pPr>
              <a:lnSpc>
                <a:spcPct val="100000"/>
              </a:lnSpc>
            </a:pPr>
            <a:endParaRPr lang="en-US" sz="1200" dirty="0"/>
          </a:p>
          <a:p>
            <a:pPr>
              <a:lnSpc>
                <a:spcPct val="100000"/>
              </a:lnSpc>
            </a:pPr>
            <a:r>
              <a:rPr lang="en-US" dirty="0"/>
              <a:t>Health insurance type on opioid prescribing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Governmental (lower SES) &lt; Private or Commercial (higher SES</a:t>
            </a:r>
            <a:r>
              <a:rPr lang="en-US" dirty="0" smtClean="0"/>
              <a:t>)</a:t>
            </a:r>
          </a:p>
          <a:p>
            <a:pPr>
              <a:lnSpc>
                <a:spcPct val="100000"/>
              </a:lnSpc>
            </a:pPr>
            <a:endParaRPr lang="en-US" sz="1200" dirty="0"/>
          </a:p>
          <a:p>
            <a:pPr>
              <a:lnSpc>
                <a:spcPct val="100000"/>
              </a:lnSpc>
            </a:pPr>
            <a:r>
              <a:rPr lang="en-US" dirty="0"/>
              <a:t>Significance: Encourage </a:t>
            </a:r>
            <a:r>
              <a:rPr lang="en-US" b="1" u="sng" dirty="0"/>
              <a:t>safe pediatric pain management</a:t>
            </a:r>
            <a:r>
              <a:rPr lang="en-US" dirty="0"/>
              <a:t> by elucidating current </a:t>
            </a:r>
            <a:r>
              <a:rPr lang="en-US" b="1" u="sng" dirty="0"/>
              <a:t>prescribing disparities</a:t>
            </a:r>
            <a:r>
              <a:rPr lang="en-US" dirty="0"/>
              <a:t> based on patient background</a:t>
            </a:r>
          </a:p>
          <a:p>
            <a:endParaRPr lang="en-US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xmlns="" id="{3E87CD7F-9A5D-9C42-8D74-002DE0ED992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38200" y="346075"/>
            <a:ext cx="10515600" cy="703079"/>
          </a:xfrm>
        </p:spPr>
        <p:txBody>
          <a:bodyPr/>
          <a:lstStyle/>
          <a:p>
            <a:r>
              <a:rPr lang="en-US" b="1" dirty="0"/>
              <a:t>Inequalities in Opioid Prescribing</a:t>
            </a:r>
          </a:p>
        </p:txBody>
      </p:sp>
    </p:spTree>
    <p:extLst>
      <p:ext uri="{BB962C8B-B14F-4D97-AF65-F5344CB8AC3E}">
        <p14:creationId xmlns:p14="http://schemas.microsoft.com/office/powerpoint/2010/main" val="1263515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Study Goal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E2D42C5-41FC-5B43-8275-D25145CBF9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56412" y="2768104"/>
            <a:ext cx="9224914" cy="1500187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Main effects and interaction of race/ethnicity and insurance payer type on (1) opioid and (2) non-opioid </a:t>
            </a:r>
            <a:r>
              <a:rPr lang="en-US" sz="2800" dirty="0" smtClean="0">
                <a:solidFill>
                  <a:schemeClr val="bg1"/>
                </a:solidFill>
              </a:rPr>
              <a:t>ordering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74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E2D42C5-41FC-5B43-8275-D25145CBF9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271135"/>
            <a:ext cx="10823713" cy="5443564"/>
          </a:xfrm>
        </p:spPr>
        <p:txBody>
          <a:bodyPr>
            <a:normAutofit/>
          </a:bodyPr>
          <a:lstStyle/>
          <a:p>
            <a:r>
              <a:rPr lang="en-US" sz="2400" dirty="0"/>
              <a:t>55,944 admitted patients from Children’s Hospital of Orange County (CHOC</a:t>
            </a:r>
            <a:r>
              <a:rPr lang="en-US" sz="2400" dirty="0" smtClean="0"/>
              <a:t>)</a:t>
            </a:r>
          </a:p>
          <a:p>
            <a:r>
              <a:rPr lang="en-US" sz="2400" dirty="0"/>
              <a:t>EMR inpatient encounter data from June 2013 to June </a:t>
            </a:r>
            <a:r>
              <a:rPr lang="en-US" sz="2400" dirty="0" smtClean="0"/>
              <a:t>2018</a:t>
            </a:r>
            <a:endParaRPr lang="en-US" sz="2400" dirty="0"/>
          </a:p>
          <a:p>
            <a:r>
              <a:rPr lang="en-US" sz="2400" dirty="0"/>
              <a:t>Excluded patients with history of neoplasm diagnoses</a:t>
            </a:r>
          </a:p>
          <a:p>
            <a:r>
              <a:rPr lang="en-US" sz="2400" dirty="0"/>
              <a:t>Age: 0 to 18 years old</a:t>
            </a:r>
          </a:p>
          <a:p>
            <a:pPr lvl="1"/>
            <a:r>
              <a:rPr lang="en-US" sz="1800" dirty="0"/>
              <a:t>M</a:t>
            </a:r>
            <a:r>
              <a:rPr lang="en-US" sz="1800" baseline="-25000" dirty="0"/>
              <a:t>age</a:t>
            </a:r>
            <a:r>
              <a:rPr lang="en-US" sz="1800" dirty="0"/>
              <a:t> (SD) = 7.67 (5.60</a:t>
            </a:r>
            <a:r>
              <a:rPr lang="en-US" sz="1800" dirty="0" smtClean="0"/>
              <a:t>)</a:t>
            </a:r>
            <a:endParaRPr lang="en-US" dirty="0"/>
          </a:p>
          <a:p>
            <a:endParaRPr lang="en-US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xmlns="" id="{3E87CD7F-9A5D-9C42-8D74-002DE0ED992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38200" y="346075"/>
            <a:ext cx="10515600" cy="703079"/>
          </a:xfrm>
        </p:spPr>
        <p:txBody>
          <a:bodyPr/>
          <a:lstStyle/>
          <a:p>
            <a:r>
              <a:rPr lang="en-US" b="1" dirty="0"/>
              <a:t>Participants</a:t>
            </a:r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429638977"/>
              </p:ext>
            </p:extLst>
          </p:nvPr>
        </p:nvGraphicFramePr>
        <p:xfrm>
          <a:off x="6515669" y="3469494"/>
          <a:ext cx="5676331" cy="3712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1686587129"/>
              </p:ext>
            </p:extLst>
          </p:nvPr>
        </p:nvGraphicFramePr>
        <p:xfrm>
          <a:off x="414974" y="3469494"/>
          <a:ext cx="5477925" cy="3733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947988" y="3376729"/>
            <a:ext cx="2411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Insurance Type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309112" y="3376728"/>
            <a:ext cx="2411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Race/Ethnicity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71838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Graphic spid="7" grpId="0">
        <p:bldAsOne/>
      </p:bldGraphic>
      <p:bldP spid="4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E2D42C5-41FC-5B43-8275-D25145CBF9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1135"/>
            <a:ext cx="10515600" cy="4626082"/>
          </a:xfrm>
        </p:spPr>
        <p:txBody>
          <a:bodyPr>
            <a:normAutofit/>
          </a:bodyPr>
          <a:lstStyle/>
          <a:p>
            <a:r>
              <a:rPr lang="en-US" dirty="0" smtClean="0"/>
              <a:t>Outcome </a:t>
            </a:r>
            <a:r>
              <a:rPr lang="en-US" dirty="0"/>
              <a:t>= total # of opioids (or non-opioids) providers ordered during hospitalization</a:t>
            </a:r>
          </a:p>
          <a:p>
            <a:pPr lvl="1"/>
            <a:r>
              <a:rPr lang="en-US" dirty="0"/>
              <a:t>Sum across all opioid (or non-opioid) orders</a:t>
            </a:r>
          </a:p>
          <a:p>
            <a:pPr lvl="1"/>
            <a:endParaRPr lang="en-US" dirty="0"/>
          </a:p>
          <a:p>
            <a:r>
              <a:rPr lang="en-US" dirty="0"/>
              <a:t>Two separate 4 (race/ethnicity) by 4 (insurance type) between-subjects ANCOVA in SPSS</a:t>
            </a:r>
          </a:p>
          <a:p>
            <a:pPr lvl="1"/>
            <a:r>
              <a:rPr lang="en-US" dirty="0"/>
              <a:t>With covariates </a:t>
            </a:r>
            <a:r>
              <a:rPr lang="en-US" dirty="0" smtClean="0"/>
              <a:t>(sex, pain rating, medical diagnoses, etc.)</a:t>
            </a:r>
            <a:endParaRPr lang="en-US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xmlns="" id="{3E87CD7F-9A5D-9C42-8D74-002DE0ED992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38200" y="346075"/>
            <a:ext cx="10515600" cy="703079"/>
          </a:xfrm>
        </p:spPr>
        <p:txBody>
          <a:bodyPr/>
          <a:lstStyle/>
          <a:p>
            <a:r>
              <a:rPr lang="en-US" b="1" dirty="0"/>
              <a:t>Variables and Tests</a:t>
            </a:r>
          </a:p>
        </p:txBody>
      </p:sp>
    </p:spTree>
    <p:extLst>
      <p:ext uri="{BB962C8B-B14F-4D97-AF65-F5344CB8AC3E}">
        <p14:creationId xmlns:p14="http://schemas.microsoft.com/office/powerpoint/2010/main" val="76030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id="{3E2D42C5-41FC-5B43-8275-D25145CBF9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24604" y="378250"/>
            <a:ext cx="3191113" cy="4095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s-IS" sz="1800" i="1" dirty="0" smtClean="0"/>
              <a:t>F</a:t>
            </a:r>
            <a:r>
              <a:rPr lang="is-IS" sz="1800" dirty="0" smtClean="0"/>
              <a:t>(3</a:t>
            </a:r>
            <a:r>
              <a:rPr lang="is-IS" sz="1800" dirty="0"/>
              <a:t>, 55,911) = 4.72, p &lt; 0.01 </a:t>
            </a:r>
            <a:endParaRPr lang="en-US" sz="1800" b="1" u="sng" dirty="0" smtClean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xmlns="" id="{3E87CD7F-9A5D-9C42-8D74-002DE0ED992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38200" y="346075"/>
            <a:ext cx="10515600" cy="703079"/>
          </a:xfrm>
        </p:spPr>
        <p:txBody>
          <a:bodyPr/>
          <a:lstStyle/>
          <a:p>
            <a:r>
              <a:rPr lang="en-US" b="1" dirty="0" smtClean="0"/>
              <a:t>Race/Ethnicity: Opioids</a:t>
            </a:r>
            <a:endParaRPr lang="en-US" b="1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="" xmlns:a16="http://schemas.microsoft.com/office/drawing/2014/main" id="{3E2D42C5-41FC-5B43-8275-D25145CBF91F}"/>
              </a:ext>
            </a:extLst>
          </p:cNvPr>
          <p:cNvSpPr txBox="1">
            <a:spLocks/>
          </p:cNvSpPr>
          <p:nvPr/>
        </p:nvSpPr>
        <p:spPr>
          <a:xfrm>
            <a:off x="261771" y="2032456"/>
            <a:ext cx="1307721" cy="9154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1800" dirty="0" smtClean="0"/>
              <a:t>*p &lt; 0.05</a:t>
            </a:r>
          </a:p>
          <a:p>
            <a:pPr marL="0" indent="0">
              <a:buFont typeface="Arial"/>
              <a:buNone/>
            </a:pPr>
            <a:r>
              <a:rPr lang="en-US" sz="1800" dirty="0" smtClean="0"/>
              <a:t>**p &lt; 0.01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27869325"/>
              </p:ext>
            </p:extLst>
          </p:nvPr>
        </p:nvGraphicFramePr>
        <p:xfrm>
          <a:off x="2333388" y="1093771"/>
          <a:ext cx="7525224" cy="50218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Left Brace 10"/>
          <p:cNvSpPr/>
          <p:nvPr/>
        </p:nvSpPr>
        <p:spPr>
          <a:xfrm rot="5400000">
            <a:off x="5399487" y="-507952"/>
            <a:ext cx="255713" cy="3480182"/>
          </a:xfrm>
          <a:prstGeom prst="leftBrace">
            <a:avLst>
              <a:gd name="adj1" fmla="val 21673"/>
              <a:gd name="adj2" fmla="val 50000"/>
            </a:avLst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2" name="Left Brace 11"/>
          <p:cNvSpPr/>
          <p:nvPr/>
        </p:nvSpPr>
        <p:spPr>
          <a:xfrm rot="5400000">
            <a:off x="6272946" y="718304"/>
            <a:ext cx="255712" cy="1746915"/>
          </a:xfrm>
          <a:prstGeom prst="leftBrace">
            <a:avLst>
              <a:gd name="adj1" fmla="val 21673"/>
              <a:gd name="adj2" fmla="val 50000"/>
            </a:avLst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="" xmlns:a16="http://schemas.microsoft.com/office/drawing/2014/main" id="{3E2D42C5-41FC-5B43-8275-D25145CBF91F}"/>
              </a:ext>
            </a:extLst>
          </p:cNvPr>
          <p:cNvSpPr txBox="1">
            <a:spLocks/>
          </p:cNvSpPr>
          <p:nvPr/>
        </p:nvSpPr>
        <p:spPr>
          <a:xfrm>
            <a:off x="6130216" y="1212677"/>
            <a:ext cx="541172" cy="370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sz="2400" dirty="0" smtClean="0"/>
              <a:t>**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="" xmlns:a16="http://schemas.microsoft.com/office/drawing/2014/main" id="{3E2D42C5-41FC-5B43-8275-D25145CBF91F}"/>
              </a:ext>
            </a:extLst>
          </p:cNvPr>
          <p:cNvSpPr txBox="1">
            <a:spLocks/>
          </p:cNvSpPr>
          <p:nvPr/>
        </p:nvSpPr>
        <p:spPr>
          <a:xfrm>
            <a:off x="5263585" y="890230"/>
            <a:ext cx="541172" cy="370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sz="2400" dirty="0" smtClean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307482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Graphic spid="4" grpId="0" uiExpand="1">
        <p:bldSub>
          <a:bldChart bld="series"/>
        </p:bldSub>
      </p:bldGraphic>
      <p:bldP spid="11" grpId="0" animBg="1"/>
      <p:bldP spid="12" grpId="0" animBg="1"/>
      <p:bldP spid="13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b="1" dirty="0" smtClean="0"/>
              <a:t>Race/Ethnicity: Non-Opioids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id="{3E2D42C5-41FC-5B43-8275-D25145CBF9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4479" y="352142"/>
            <a:ext cx="3106003" cy="3938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s-IS" sz="1800" i="1" dirty="0" smtClean="0"/>
              <a:t>F</a:t>
            </a:r>
            <a:r>
              <a:rPr lang="is-IS" sz="1800" dirty="0" smtClean="0"/>
              <a:t>(3</a:t>
            </a:r>
            <a:r>
              <a:rPr lang="is-IS" sz="1800" dirty="0"/>
              <a:t>, 55,911) = 5.63, p = </a:t>
            </a:r>
            <a:r>
              <a:rPr lang="is-IS" sz="1800" dirty="0" smtClean="0"/>
              <a:t>0.01</a:t>
            </a:r>
            <a:endParaRPr lang="is-IS" sz="1800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="" xmlns:a16="http://schemas.microsoft.com/office/drawing/2014/main" id="{3E2D42C5-41FC-5B43-8275-D25145CBF91F}"/>
              </a:ext>
            </a:extLst>
          </p:cNvPr>
          <p:cNvSpPr txBox="1">
            <a:spLocks/>
          </p:cNvSpPr>
          <p:nvPr/>
        </p:nvSpPr>
        <p:spPr>
          <a:xfrm>
            <a:off x="172113" y="2005160"/>
            <a:ext cx="1413681" cy="1133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1800" dirty="0" smtClean="0"/>
              <a:t>*p &lt; 0.05</a:t>
            </a:r>
          </a:p>
          <a:p>
            <a:pPr marL="0" indent="0">
              <a:buFont typeface="Arial"/>
              <a:buNone/>
            </a:pPr>
            <a:r>
              <a:rPr lang="en-US" sz="1800" dirty="0" smtClean="0"/>
              <a:t>**p &lt; 0.01</a:t>
            </a:r>
          </a:p>
          <a:p>
            <a:pPr marL="0" indent="0">
              <a:buFont typeface="Arial"/>
              <a:buNone/>
            </a:pPr>
            <a:r>
              <a:rPr lang="en-US" sz="1800" dirty="0" smtClean="0"/>
              <a:t>***p &lt; 0.001</a:t>
            </a:r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1506793567"/>
              </p:ext>
            </p:extLst>
          </p:nvPr>
        </p:nvGraphicFramePr>
        <p:xfrm>
          <a:off x="2333388" y="1158336"/>
          <a:ext cx="7525224" cy="50218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Left Brace 12"/>
          <p:cNvSpPr/>
          <p:nvPr/>
        </p:nvSpPr>
        <p:spPr>
          <a:xfrm rot="5400000">
            <a:off x="4510853" y="872005"/>
            <a:ext cx="265595" cy="1712795"/>
          </a:xfrm>
          <a:prstGeom prst="leftBrace">
            <a:avLst>
              <a:gd name="adj1" fmla="val 21673"/>
              <a:gd name="adj2" fmla="val 50000"/>
            </a:avLst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="" xmlns:a16="http://schemas.microsoft.com/office/drawing/2014/main" id="{3E2D42C5-41FC-5B43-8275-D25145CBF91F}"/>
              </a:ext>
            </a:extLst>
          </p:cNvPr>
          <p:cNvSpPr txBox="1">
            <a:spLocks/>
          </p:cNvSpPr>
          <p:nvPr/>
        </p:nvSpPr>
        <p:spPr>
          <a:xfrm>
            <a:off x="4373064" y="1362592"/>
            <a:ext cx="541172" cy="370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sz="2400" dirty="0" smtClean="0"/>
              <a:t>*</a:t>
            </a:r>
          </a:p>
        </p:txBody>
      </p:sp>
      <p:sp>
        <p:nvSpPr>
          <p:cNvPr id="15" name="Left Brace 14"/>
          <p:cNvSpPr/>
          <p:nvPr/>
        </p:nvSpPr>
        <p:spPr>
          <a:xfrm rot="5400000">
            <a:off x="6238826" y="652111"/>
            <a:ext cx="269356" cy="1746914"/>
          </a:xfrm>
          <a:prstGeom prst="leftBrace">
            <a:avLst>
              <a:gd name="adj1" fmla="val 21673"/>
              <a:gd name="adj2" fmla="val 50000"/>
            </a:avLst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6" name="Content Placeholder 2">
            <a:extLst>
              <a:ext uri="{FF2B5EF4-FFF2-40B4-BE49-F238E27FC236}">
                <a16:creationId xmlns="" xmlns:a16="http://schemas.microsoft.com/office/drawing/2014/main" id="{3E2D42C5-41FC-5B43-8275-D25145CBF91F}"/>
              </a:ext>
            </a:extLst>
          </p:cNvPr>
          <p:cNvSpPr txBox="1">
            <a:spLocks/>
          </p:cNvSpPr>
          <p:nvPr/>
        </p:nvSpPr>
        <p:spPr>
          <a:xfrm>
            <a:off x="6072784" y="1175479"/>
            <a:ext cx="601440" cy="3742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sz="2400" smtClean="0"/>
              <a:t>***</a:t>
            </a:r>
            <a:endParaRPr lang="en-US" sz="2400" dirty="0" smtClean="0"/>
          </a:p>
        </p:txBody>
      </p:sp>
      <p:sp>
        <p:nvSpPr>
          <p:cNvPr id="17" name="Left Brace 16"/>
          <p:cNvSpPr/>
          <p:nvPr/>
        </p:nvSpPr>
        <p:spPr>
          <a:xfrm rot="5400000">
            <a:off x="7977021" y="478453"/>
            <a:ext cx="269356" cy="1746914"/>
          </a:xfrm>
          <a:prstGeom prst="leftBrace">
            <a:avLst>
              <a:gd name="adj1" fmla="val 21673"/>
              <a:gd name="adj2" fmla="val 50000"/>
            </a:avLst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8" name="Content Placeholder 2">
            <a:extLst>
              <a:ext uri="{FF2B5EF4-FFF2-40B4-BE49-F238E27FC236}">
                <a16:creationId xmlns="" xmlns:a16="http://schemas.microsoft.com/office/drawing/2014/main" id="{3E2D42C5-41FC-5B43-8275-D25145CBF91F}"/>
              </a:ext>
            </a:extLst>
          </p:cNvPr>
          <p:cNvSpPr txBox="1">
            <a:spLocks/>
          </p:cNvSpPr>
          <p:nvPr/>
        </p:nvSpPr>
        <p:spPr>
          <a:xfrm>
            <a:off x="7810979" y="1001821"/>
            <a:ext cx="601440" cy="3742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sz="2400" smtClean="0"/>
              <a:t>***</a:t>
            </a:r>
            <a:endParaRPr lang="en-US" sz="2400" dirty="0" smtClean="0"/>
          </a:p>
        </p:txBody>
      </p:sp>
      <p:sp>
        <p:nvSpPr>
          <p:cNvPr id="19" name="Left Brace 18"/>
          <p:cNvSpPr/>
          <p:nvPr/>
        </p:nvSpPr>
        <p:spPr>
          <a:xfrm rot="5400000">
            <a:off x="5399487" y="-576192"/>
            <a:ext cx="255713" cy="3480182"/>
          </a:xfrm>
          <a:prstGeom prst="leftBrace">
            <a:avLst>
              <a:gd name="adj1" fmla="val 21673"/>
              <a:gd name="adj2" fmla="val 50000"/>
            </a:avLst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0" name="Content Placeholder 2">
            <a:extLst>
              <a:ext uri="{FF2B5EF4-FFF2-40B4-BE49-F238E27FC236}">
                <a16:creationId xmlns="" xmlns:a16="http://schemas.microsoft.com/office/drawing/2014/main" id="{3E2D42C5-41FC-5B43-8275-D25145CBF91F}"/>
              </a:ext>
            </a:extLst>
          </p:cNvPr>
          <p:cNvSpPr txBox="1">
            <a:spLocks/>
          </p:cNvSpPr>
          <p:nvPr/>
        </p:nvSpPr>
        <p:spPr>
          <a:xfrm>
            <a:off x="5263585" y="821990"/>
            <a:ext cx="541172" cy="370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sz="2400" dirty="0" smtClean="0"/>
              <a:t>**</a:t>
            </a:r>
          </a:p>
        </p:txBody>
      </p:sp>
    </p:spTree>
    <p:extLst>
      <p:ext uri="{BB962C8B-B14F-4D97-AF65-F5344CB8AC3E}">
        <p14:creationId xmlns:p14="http://schemas.microsoft.com/office/powerpoint/2010/main" val="82846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Graphic spid="12" grpId="0" uiExpand="1">
        <p:bldSub>
          <a:bldChart bld="series"/>
        </p:bldSub>
      </p:bldGraphic>
      <p:bldP spid="13" grpId="0" animBg="1"/>
      <p:bldP spid="14" grpId="0"/>
      <p:bldP spid="15" grpId="0" animBg="1"/>
      <p:bldP spid="16" grpId="0"/>
      <p:bldP spid="17" grpId="0" animBg="1"/>
      <p:bldP spid="18" grpId="0"/>
      <p:bldP spid="19" grpId="0" animBg="1"/>
      <p:bldP spid="20" grpId="0"/>
    </p:bldLst>
  </p:timing>
</p:sld>
</file>

<file path=ppt/theme/theme1.xml><?xml version="1.0" encoding="utf-8"?>
<a:theme xmlns:a="http://schemas.openxmlformats.org/drawingml/2006/main" name="Chapman Red Lines Theme">
  <a:themeElements>
    <a:clrScheme name="Custom 2">
      <a:dk1>
        <a:srgbClr val="000000"/>
      </a:dk1>
      <a:lt1>
        <a:srgbClr val="000000"/>
      </a:lt1>
      <a:dk2>
        <a:srgbClr val="FEFFFF"/>
      </a:dk2>
      <a:lt2>
        <a:srgbClr val="A50034"/>
      </a:lt2>
      <a:accent1>
        <a:srgbClr val="A50034"/>
      </a:accent1>
      <a:accent2>
        <a:srgbClr val="00966C"/>
      </a:accent2>
      <a:accent3>
        <a:srgbClr val="009CA6"/>
      </a:accent3>
      <a:accent4>
        <a:srgbClr val="6E6159"/>
      </a:accent4>
      <a:accent5>
        <a:srgbClr val="DDCBA3"/>
      </a:accent5>
      <a:accent6>
        <a:srgbClr val="FFFFFF"/>
      </a:accent6>
      <a:hlink>
        <a:srgbClr val="009CA6"/>
      </a:hlink>
      <a:folHlink>
        <a:srgbClr val="231F2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3_white" id="{7EBC9D31-4EB0-DE49-BA49-AF62ECC1C27C}" vid="{68113EC4-E98F-8E4C-A9DF-C76ABA941FA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13465</TotalTime>
  <Words>2190</Words>
  <Application>Microsoft Macintosh PowerPoint</Application>
  <PresentationFormat>Widescreen</PresentationFormat>
  <Paragraphs>242</Paragraphs>
  <Slides>21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Calibri</vt:lpstr>
      <vt:lpstr>Georgia</vt:lpstr>
      <vt:lpstr>Wingdings</vt:lpstr>
      <vt:lpstr>Arial</vt:lpstr>
      <vt:lpstr>Chapman Red Lines Theme</vt:lpstr>
      <vt:lpstr>PowerPoint Presentation</vt:lpstr>
      <vt:lpstr>PowerPoint Presentation</vt:lpstr>
      <vt:lpstr>PowerPoint Presentation</vt:lpstr>
      <vt:lpstr>PowerPoint Presentation</vt:lpstr>
      <vt:lpstr>Study Goal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Luong, Vivian (Student)</cp:lastModifiedBy>
  <cp:revision>135</cp:revision>
  <dcterms:created xsi:type="dcterms:W3CDTF">2018-03-15T23:07:36Z</dcterms:created>
  <dcterms:modified xsi:type="dcterms:W3CDTF">2021-05-06T17:56:38Z</dcterms:modified>
</cp:coreProperties>
</file>