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746038" cy="54181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7">
          <p15:clr>
            <a:srgbClr val="A4A3A4"/>
          </p15:clr>
        </p15:guide>
        <p15:guide id="2" pos="401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9062" autoAdjust="0"/>
  </p:normalViewPr>
  <p:slideViewPr>
    <p:cSldViewPr>
      <p:cViewPr varScale="1">
        <p:scale>
          <a:sx n="134" d="100"/>
          <a:sy n="134" d="100"/>
        </p:scale>
        <p:origin x="144" y="336"/>
      </p:cViewPr>
      <p:guideLst>
        <p:guide orient="horz" pos="1707"/>
        <p:guide pos="401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55953" y="1683135"/>
            <a:ext cx="10834132" cy="11613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11906" y="3070278"/>
            <a:ext cx="8922227" cy="13846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0877" y="216977"/>
            <a:ext cx="2867859" cy="462297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7302" y="216977"/>
            <a:ext cx="8391142" cy="462297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849" y="3481656"/>
            <a:ext cx="10834132" cy="107610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6849" y="2296439"/>
            <a:ext cx="10834132" cy="118521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7302" y="1264232"/>
            <a:ext cx="5629500" cy="35757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79236" y="1264232"/>
            <a:ext cx="5629500" cy="35757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7302" y="1212810"/>
            <a:ext cx="5631714" cy="50544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302" y="1718252"/>
            <a:ext cx="5631714" cy="31217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74811" y="1212810"/>
            <a:ext cx="5633926" cy="50544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74811" y="1718252"/>
            <a:ext cx="5633926" cy="31217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7302" y="215722"/>
            <a:ext cx="4193359" cy="91807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3347" y="215722"/>
            <a:ext cx="7125389" cy="462423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7302" y="1133796"/>
            <a:ext cx="4193359" cy="37061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8313" y="3792697"/>
            <a:ext cx="7647623" cy="4477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98313" y="484121"/>
            <a:ext cx="7647623" cy="32508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98313" y="4240446"/>
            <a:ext cx="7647623" cy="6358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7302" y="216977"/>
            <a:ext cx="11471434" cy="9030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7302" y="1264232"/>
            <a:ext cx="11471434" cy="35757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7302" y="5021811"/>
            <a:ext cx="2974076" cy="288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54897" y="5021811"/>
            <a:ext cx="4036245" cy="288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34660" y="5021811"/>
            <a:ext cx="2974076" cy="288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4469" y="104666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Shock:</a:t>
            </a:r>
            <a:endParaRPr lang="en-CA" dirty="0"/>
          </a:p>
        </p:txBody>
      </p:sp>
      <p:sp>
        <p:nvSpPr>
          <p:cNvPr id="5" name="TextBox 4"/>
          <p:cNvSpPr txBox="1"/>
          <p:nvPr/>
        </p:nvSpPr>
        <p:spPr>
          <a:xfrm>
            <a:off x="334469" y="3011256"/>
            <a:ext cx="1923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 smtClean="0"/>
              <a:t>Gradual:</a:t>
            </a:r>
            <a:endParaRPr lang="en-CA" dirty="0"/>
          </a:p>
        </p:txBody>
      </p:sp>
      <p:grpSp>
        <p:nvGrpSpPr>
          <p:cNvPr id="6" name="Group 5"/>
          <p:cNvGrpSpPr/>
          <p:nvPr/>
        </p:nvGrpSpPr>
        <p:grpSpPr>
          <a:xfrm>
            <a:off x="1378446" y="346869"/>
            <a:ext cx="6589748" cy="1261830"/>
            <a:chOff x="1378446" y="473524"/>
            <a:chExt cx="6589748" cy="1261830"/>
          </a:xfrm>
        </p:grpSpPr>
        <p:grpSp>
          <p:nvGrpSpPr>
            <p:cNvPr id="7" name="Group 6"/>
            <p:cNvGrpSpPr/>
            <p:nvPr/>
          </p:nvGrpSpPr>
          <p:grpSpPr>
            <a:xfrm>
              <a:off x="1378446" y="473524"/>
              <a:ext cx="6589748" cy="1261438"/>
              <a:chOff x="1378446" y="473524"/>
              <a:chExt cx="6589748" cy="1261438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378446" y="473524"/>
                <a:ext cx="6589748" cy="1120935"/>
                <a:chOff x="1378446" y="473524"/>
                <a:chExt cx="6589748" cy="1120935"/>
              </a:xfrm>
            </p:grpSpPr>
            <p:cxnSp>
              <p:nvCxnSpPr>
                <p:cNvPr id="14" name="Straight Connector 13"/>
                <p:cNvCxnSpPr/>
                <p:nvPr/>
              </p:nvCxnSpPr>
              <p:spPr>
                <a:xfrm>
                  <a:off x="7380390" y="874254"/>
                  <a:ext cx="0" cy="450000"/>
                </a:xfrm>
                <a:prstGeom prst="line">
                  <a:avLst/>
                </a:prstGeom>
                <a:ln w="19050"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5" name="Group 14"/>
                <p:cNvGrpSpPr/>
                <p:nvPr/>
              </p:nvGrpSpPr>
              <p:grpSpPr>
                <a:xfrm>
                  <a:off x="1378446" y="473524"/>
                  <a:ext cx="5970532" cy="1120849"/>
                  <a:chOff x="1378446" y="473524"/>
                  <a:chExt cx="5970532" cy="1120849"/>
                </a:xfrm>
              </p:grpSpPr>
              <p:grpSp>
                <p:nvGrpSpPr>
                  <p:cNvPr id="18" name="Group 17"/>
                  <p:cNvGrpSpPr/>
                  <p:nvPr/>
                </p:nvGrpSpPr>
                <p:grpSpPr>
                  <a:xfrm>
                    <a:off x="1378446" y="473524"/>
                    <a:ext cx="5970532" cy="1120849"/>
                    <a:chOff x="1378446" y="473524"/>
                    <a:chExt cx="5970532" cy="1120849"/>
                  </a:xfrm>
                </p:grpSpPr>
                <p:grpSp>
                  <p:nvGrpSpPr>
                    <p:cNvPr id="21" name="Group 20"/>
                    <p:cNvGrpSpPr/>
                    <p:nvPr/>
                  </p:nvGrpSpPr>
                  <p:grpSpPr>
                    <a:xfrm>
                      <a:off x="1378446" y="473524"/>
                      <a:ext cx="5970532" cy="1120849"/>
                      <a:chOff x="1378446" y="473524"/>
                      <a:chExt cx="5970532" cy="1120849"/>
                    </a:xfrm>
                  </p:grpSpPr>
                  <p:cxnSp>
                    <p:nvCxnSpPr>
                      <p:cNvPr id="23" name="Straight Connector 22"/>
                      <p:cNvCxnSpPr/>
                      <p:nvPr/>
                    </p:nvCxnSpPr>
                    <p:spPr>
                      <a:xfrm>
                        <a:off x="5359914" y="872588"/>
                        <a:ext cx="0" cy="450000"/>
                      </a:xfrm>
                      <a:prstGeom prst="line">
                        <a:avLst/>
                      </a:prstGeom>
                      <a:ln w="19050"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grpSp>
                    <p:nvGrpSpPr>
                      <p:cNvPr id="24" name="Group 23"/>
                      <p:cNvGrpSpPr/>
                      <p:nvPr/>
                    </p:nvGrpSpPr>
                    <p:grpSpPr>
                      <a:xfrm>
                        <a:off x="1378446" y="473524"/>
                        <a:ext cx="5970532" cy="1120849"/>
                        <a:chOff x="1188682" y="473524"/>
                        <a:chExt cx="5970532" cy="1120849"/>
                      </a:xfrm>
                    </p:grpSpPr>
                    <p:cxnSp>
                      <p:nvCxnSpPr>
                        <p:cNvPr id="27" name="Straight Connector 26"/>
                        <p:cNvCxnSpPr/>
                        <p:nvPr/>
                      </p:nvCxnSpPr>
                      <p:spPr>
                        <a:xfrm>
                          <a:off x="3153850" y="867592"/>
                          <a:ext cx="0" cy="450000"/>
                        </a:xfrm>
                        <a:prstGeom prst="line">
                          <a:avLst/>
                        </a:prstGeom>
                        <a:ln w="19050"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grpSp>
                      <p:nvGrpSpPr>
                        <p:cNvPr id="28" name="Group 27"/>
                        <p:cNvGrpSpPr/>
                        <p:nvPr/>
                      </p:nvGrpSpPr>
                      <p:grpSpPr>
                        <a:xfrm>
                          <a:off x="1188682" y="625924"/>
                          <a:ext cx="5970532" cy="968449"/>
                          <a:chOff x="1188682" y="625924"/>
                          <a:chExt cx="5970532" cy="968449"/>
                        </a:xfrm>
                      </p:grpSpPr>
                      <p:grpSp>
                        <p:nvGrpSpPr>
                          <p:cNvPr id="30" name="Group 29"/>
                          <p:cNvGrpSpPr/>
                          <p:nvPr/>
                        </p:nvGrpSpPr>
                        <p:grpSpPr>
                          <a:xfrm>
                            <a:off x="1188682" y="625924"/>
                            <a:ext cx="5970532" cy="967720"/>
                            <a:chOff x="1188682" y="625924"/>
                            <a:chExt cx="5970532" cy="967720"/>
                          </a:xfrm>
                        </p:grpSpPr>
                        <p:cxnSp>
                          <p:nvCxnSpPr>
                            <p:cNvPr id="34" name="Straight Arrow Connector 33"/>
                            <p:cNvCxnSpPr>
                              <a:endCxn id="16" idx="0"/>
                            </p:cNvCxnSpPr>
                            <p:nvPr/>
                          </p:nvCxnSpPr>
                          <p:spPr>
                            <a:xfrm flipV="1">
                              <a:off x="1643646" y="1348238"/>
                              <a:ext cx="5515568" cy="23362"/>
                            </a:xfrm>
                            <a:prstGeom prst="straightConnector1">
                              <a:avLst/>
                            </a:prstGeom>
                            <a:ln w="25400">
                              <a:solidFill>
                                <a:schemeClr val="tx1"/>
                              </a:solidFill>
                              <a:headEnd type="oval"/>
                              <a:tailEnd type="oval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cxnSp>
                          <p:nvCxnSpPr>
                            <p:cNvPr id="35" name="Straight Connector 34"/>
                            <p:cNvCxnSpPr/>
                            <p:nvPr/>
                          </p:nvCxnSpPr>
                          <p:spPr>
                            <a:xfrm>
                              <a:off x="1640020" y="867859"/>
                              <a:ext cx="0" cy="450000"/>
                            </a:xfrm>
                            <a:prstGeom prst="line">
                              <a:avLst/>
                            </a:prstGeom>
                            <a:ln w="19050"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36" name="TextBox 35"/>
                            <p:cNvSpPr txBox="1"/>
                            <p:nvPr/>
                          </p:nvSpPr>
                          <p:spPr>
                            <a:xfrm>
                              <a:off x="1779818" y="1347423"/>
                              <a:ext cx="685800" cy="246221"/>
                            </a:xfrm>
                            <a:prstGeom prst="rect">
                              <a:avLst/>
                            </a:prstGeom>
                            <a:noFill/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CA" sz="1000" b="1" dirty="0" smtClean="0"/>
                                <a:t>24 h</a:t>
                              </a:r>
                              <a:endParaRPr lang="en-CA" sz="1000" b="1" dirty="0"/>
                            </a:p>
                          </p:txBody>
                        </p:sp>
                        <p:sp>
                          <p:nvSpPr>
                            <p:cNvPr id="37" name="TextBox 36"/>
                            <p:cNvSpPr txBox="1"/>
                            <p:nvPr/>
                          </p:nvSpPr>
                          <p:spPr>
                            <a:xfrm>
                              <a:off x="1188682" y="625924"/>
                              <a:ext cx="914400" cy="246221"/>
                            </a:xfrm>
                            <a:prstGeom prst="rect">
                              <a:avLst/>
                            </a:prstGeom>
                            <a:solidFill>
                              <a:schemeClr val="tx2">
                                <a:lumMod val="20000"/>
                                <a:lumOff val="80000"/>
                              </a:schemeClr>
                            </a:solidFill>
                            <a:ln>
                              <a:solidFill>
                                <a:schemeClr val="accent1">
                                  <a:shade val="95000"/>
                                  <a:satMod val="105000"/>
                                </a:schemeClr>
                              </a:solidFill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CA" sz="1000" b="1" dirty="0" smtClean="0"/>
                                <a:t>54 nM siRNA</a:t>
                              </a:r>
                              <a:endParaRPr lang="en-CA" sz="1000" b="1" dirty="0"/>
                            </a:p>
                          </p:txBody>
                        </p:sp>
                      </p:grpSp>
                      <p:sp>
                        <p:nvSpPr>
                          <p:cNvPr id="31" name="TextBox 30"/>
                          <p:cNvSpPr txBox="1"/>
                          <p:nvPr/>
                        </p:nvSpPr>
                        <p:spPr>
                          <a:xfrm>
                            <a:off x="2790084" y="1348152"/>
                            <a:ext cx="685800" cy="246221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CA" sz="1000" b="1" dirty="0" smtClean="0"/>
                              <a:t>72 h</a:t>
                            </a:r>
                            <a:endParaRPr lang="en-CA" sz="1000" b="1" dirty="0"/>
                          </a:p>
                        </p:txBody>
                      </p:sp>
                      <p:cxnSp>
                        <p:nvCxnSpPr>
                          <p:cNvPr id="32" name="Straight Connector 31"/>
                          <p:cNvCxnSpPr/>
                          <p:nvPr/>
                        </p:nvCxnSpPr>
                        <p:spPr>
                          <a:xfrm>
                            <a:off x="2134436" y="1210434"/>
                            <a:ext cx="0" cy="144000"/>
                          </a:xfrm>
                          <a:prstGeom prst="line">
                            <a:avLst/>
                          </a:prstGeom>
                          <a:ln w="19050">
                            <a:tailEnd type="triangle"/>
                          </a:ln>
                        </p:spPr>
                        <p:style>
                          <a:lnRef idx="1">
                            <a:schemeClr val="accent1"/>
                          </a:lnRef>
                          <a:fillRef idx="0">
                            <a:schemeClr val="accent1"/>
                          </a:fillRef>
                          <a:effectRef idx="0">
                            <a:schemeClr val="accent1"/>
                          </a:effectRef>
                          <a:fontRef idx="minor">
                            <a:schemeClr val="tx1"/>
                          </a:fontRef>
                        </p:style>
                      </p:cxnSp>
                      <p:sp>
                        <p:nvSpPr>
                          <p:cNvPr id="33" name="TextBox 32"/>
                          <p:cNvSpPr txBox="1"/>
                          <p:nvPr/>
                        </p:nvSpPr>
                        <p:spPr>
                          <a:xfrm>
                            <a:off x="1803266" y="961261"/>
                            <a:ext cx="668214" cy="246221"/>
                          </a:xfrm>
                          <a:prstGeom prst="rect">
                            <a:avLst/>
                          </a:prstGeom>
                          <a:noFill/>
                          <a:ln>
                            <a:solidFill>
                              <a:schemeClr val="accent1">
                                <a:shade val="95000"/>
                                <a:satMod val="105000"/>
                              </a:schemeClr>
                            </a:solidFill>
                          </a:ln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CA" sz="1000" b="1" dirty="0" smtClean="0">
                                <a:solidFill>
                                  <a:srgbClr val="FF0000"/>
                                </a:solidFill>
                              </a:rPr>
                              <a:t>24 h PCR</a:t>
                            </a:r>
                            <a:endParaRPr lang="en-CA" sz="1000" b="1" dirty="0">
                              <a:solidFill>
                                <a:srgbClr val="FF0000"/>
                              </a:solidFill>
                            </a:endParaRPr>
                          </a:p>
                        </p:txBody>
                      </p:sp>
                    </p:grpSp>
                    <p:sp>
                      <p:nvSpPr>
                        <p:cNvPr id="29" name="TextBox 28"/>
                        <p:cNvSpPr txBox="1"/>
                        <p:nvPr/>
                      </p:nvSpPr>
                      <p:spPr>
                        <a:xfrm>
                          <a:off x="2567704" y="473524"/>
                          <a:ext cx="1172304" cy="400110"/>
                        </a:xfrm>
                        <a:prstGeom prst="rect">
                          <a:avLst/>
                        </a:prstGeom>
                        <a:noFill/>
                        <a:ln>
                          <a:solidFill>
                            <a:schemeClr val="accent1">
                              <a:shade val="95000"/>
                              <a:satMod val="105000"/>
                            </a:schemeClr>
                          </a:solidFill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CA" sz="1000" b="1" dirty="0" smtClean="0">
                              <a:solidFill>
                                <a:srgbClr val="FF0000"/>
                              </a:solidFill>
                            </a:rPr>
                            <a:t>72 h PCR &amp; Viability Test</a:t>
                          </a:r>
                          <a:endParaRPr lang="en-CA" sz="1000" b="1" dirty="0">
                            <a:solidFill>
                              <a:srgbClr val="FF0000"/>
                            </a:solidFill>
                          </a:endParaRPr>
                        </a:p>
                      </p:txBody>
                    </p:sp>
                  </p:grpSp>
                  <p:sp>
                    <p:nvSpPr>
                      <p:cNvPr id="25" name="TextBox 24"/>
                      <p:cNvSpPr txBox="1"/>
                      <p:nvPr/>
                    </p:nvSpPr>
                    <p:spPr>
                      <a:xfrm>
                        <a:off x="4998198" y="1346572"/>
                        <a:ext cx="685800" cy="246221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CA" sz="1000" b="1" dirty="0" smtClean="0"/>
                          <a:t>Day 7</a:t>
                        </a:r>
                        <a:endParaRPr lang="en-CA" sz="1000" b="1" dirty="0"/>
                      </a:p>
                    </p:txBody>
                  </p:sp>
                  <p:sp>
                    <p:nvSpPr>
                      <p:cNvPr id="26" name="TextBox 25"/>
                      <p:cNvSpPr txBox="1"/>
                      <p:nvPr/>
                    </p:nvSpPr>
                    <p:spPr>
                      <a:xfrm>
                        <a:off x="4768778" y="473524"/>
                        <a:ext cx="1172304" cy="40011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1">
                            <a:shade val="95000"/>
                            <a:satMod val="105000"/>
                          </a:schemeClr>
                        </a:solidFill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en-CA" sz="1000" b="1" dirty="0" smtClean="0">
                            <a:solidFill>
                              <a:srgbClr val="FF0000"/>
                            </a:solidFill>
                          </a:rPr>
                          <a:t>Recovery Analysis: PCR</a:t>
                        </a:r>
                        <a:endParaRPr lang="en-CA" sz="1000" b="1" dirty="0">
                          <a:solidFill>
                            <a:srgbClr val="FF0000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22" name="Rectangle 21"/>
                    <p:cNvSpPr/>
                    <p:nvPr/>
                  </p:nvSpPr>
                  <p:spPr>
                    <a:xfrm>
                      <a:off x="6228230" y="1282434"/>
                      <a:ext cx="108000" cy="202296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A"/>
                    </a:p>
                  </p:txBody>
                </p:sp>
              </p:grpSp>
              <p:cxnSp>
                <p:nvCxnSpPr>
                  <p:cNvPr id="19" name="Straight Connector 18"/>
                  <p:cNvCxnSpPr/>
                  <p:nvPr/>
                </p:nvCxnSpPr>
                <p:spPr>
                  <a:xfrm flipH="1">
                    <a:off x="6207060" y="1282434"/>
                    <a:ext cx="54000" cy="162924"/>
                  </a:xfrm>
                  <a:prstGeom prst="line">
                    <a:avLst/>
                  </a:prstGeom>
                  <a:ln w="25400">
                    <a:solidFill>
                      <a:srgbClr val="000000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/>
                  <p:cNvCxnSpPr/>
                  <p:nvPr/>
                </p:nvCxnSpPr>
                <p:spPr>
                  <a:xfrm flipH="1">
                    <a:off x="6318250" y="1285636"/>
                    <a:ext cx="54000" cy="162924"/>
                  </a:xfrm>
                  <a:prstGeom prst="line">
                    <a:avLst/>
                  </a:prstGeom>
                  <a:ln w="25400">
                    <a:solidFill>
                      <a:srgbClr val="000000"/>
                    </a:solidFill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7006078" y="1348238"/>
                  <a:ext cx="685800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A" sz="1000" b="1" dirty="0" smtClean="0"/>
                    <a:t>Day 14</a:t>
                  </a:r>
                  <a:endParaRPr lang="en-CA" sz="1000" b="1" dirty="0"/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>
                  <a:off x="6795890" y="473524"/>
                  <a:ext cx="1172304" cy="400110"/>
                </a:xfrm>
                <a:prstGeom prst="rect">
                  <a:avLst/>
                </a:prstGeom>
                <a:noFill/>
                <a:ln>
                  <a:solidFill>
                    <a:schemeClr val="accent1">
                      <a:shade val="95000"/>
                      <a:satMod val="105000"/>
                    </a:schemeClr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A" sz="1000" b="1" dirty="0" smtClean="0">
                      <a:solidFill>
                        <a:srgbClr val="FF0000"/>
                      </a:solidFill>
                    </a:rPr>
                    <a:t>Recovery Analysis: PCR</a:t>
                  </a:r>
                  <a:endParaRPr lang="en-CA" sz="1000" b="1" dirty="0">
                    <a:solidFill>
                      <a:srgbClr val="FF0000"/>
                    </a:solidFill>
                  </a:endParaRPr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3374891" y="1376229"/>
                <a:ext cx="1561170" cy="358733"/>
                <a:chOff x="3370880" y="1372218"/>
                <a:chExt cx="1561170" cy="358733"/>
              </a:xfrm>
            </p:grpSpPr>
            <p:cxnSp>
              <p:nvCxnSpPr>
                <p:cNvPr id="12" name="Straight Connector 11"/>
                <p:cNvCxnSpPr/>
                <p:nvPr/>
              </p:nvCxnSpPr>
              <p:spPr>
                <a:xfrm flipH="1" flipV="1">
                  <a:off x="3370880" y="1372218"/>
                  <a:ext cx="528224" cy="123196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TextBox 12"/>
                <p:cNvSpPr txBox="1"/>
                <p:nvPr/>
              </p:nvSpPr>
              <p:spPr>
                <a:xfrm>
                  <a:off x="3899104" y="1484730"/>
                  <a:ext cx="1032946" cy="246221"/>
                </a:xfrm>
                <a:prstGeom prst="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solidFill>
                    <a:srgbClr val="00B05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A" sz="1000" b="1" dirty="0" smtClean="0"/>
                    <a:t>Cells Re-seeded</a:t>
                  </a:r>
                  <a:endParaRPr lang="en-CA" sz="1000" b="1" dirty="0"/>
                </a:p>
              </p:txBody>
            </p:sp>
          </p:grpSp>
        </p:grpSp>
        <p:cxnSp>
          <p:nvCxnSpPr>
            <p:cNvPr id="8" name="Straight Connector 7"/>
            <p:cNvCxnSpPr/>
            <p:nvPr/>
          </p:nvCxnSpPr>
          <p:spPr>
            <a:xfrm flipH="1" flipV="1">
              <a:off x="5391359" y="1376621"/>
              <a:ext cx="528224" cy="123196"/>
            </a:xfrm>
            <a:prstGeom prst="line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919583" y="1489133"/>
              <a:ext cx="1032946" cy="246221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000" b="1" dirty="0" smtClean="0"/>
                <a:t>Cells Re-seeded</a:t>
              </a:r>
              <a:endParaRPr lang="en-CA" sz="1000" b="1" dirty="0"/>
            </a:p>
          </p:txBody>
        </p:sp>
      </p:grpSp>
      <p:sp>
        <p:nvSpPr>
          <p:cNvPr id="87" name="TextBox 86"/>
          <p:cNvSpPr txBox="1"/>
          <p:nvPr/>
        </p:nvSpPr>
        <p:spPr>
          <a:xfrm>
            <a:off x="5987264" y="3199610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000" b="1" dirty="0" smtClean="0"/>
              <a:t>Day 9</a:t>
            </a:r>
            <a:endParaRPr lang="en-CA" sz="1000" b="1" dirty="0"/>
          </a:p>
        </p:txBody>
      </p:sp>
      <p:grpSp>
        <p:nvGrpSpPr>
          <p:cNvPr id="125" name="Group 124"/>
          <p:cNvGrpSpPr/>
          <p:nvPr/>
        </p:nvGrpSpPr>
        <p:grpSpPr>
          <a:xfrm>
            <a:off x="1426420" y="2065605"/>
            <a:ext cx="11071903" cy="1786464"/>
            <a:chOff x="1426420" y="2065605"/>
            <a:chExt cx="11071903" cy="1786464"/>
          </a:xfrm>
        </p:grpSpPr>
        <p:grpSp>
          <p:nvGrpSpPr>
            <p:cNvPr id="123" name="Group 122"/>
            <p:cNvGrpSpPr/>
            <p:nvPr/>
          </p:nvGrpSpPr>
          <p:grpSpPr>
            <a:xfrm>
              <a:off x="1426420" y="2065605"/>
              <a:ext cx="11071903" cy="1786464"/>
              <a:chOff x="1426420" y="2065605"/>
              <a:chExt cx="11071903" cy="1786464"/>
            </a:xfrm>
          </p:grpSpPr>
          <p:grpSp>
            <p:nvGrpSpPr>
              <p:cNvPr id="121" name="Group 120"/>
              <p:cNvGrpSpPr/>
              <p:nvPr/>
            </p:nvGrpSpPr>
            <p:grpSpPr>
              <a:xfrm>
                <a:off x="1426420" y="2065605"/>
                <a:ext cx="11071903" cy="1786464"/>
                <a:chOff x="1426420" y="2065605"/>
                <a:chExt cx="11071903" cy="1786464"/>
              </a:xfrm>
            </p:grpSpPr>
            <p:grpSp>
              <p:nvGrpSpPr>
                <p:cNvPr id="118" name="Group 117"/>
                <p:cNvGrpSpPr/>
                <p:nvPr/>
              </p:nvGrpSpPr>
              <p:grpSpPr>
                <a:xfrm>
                  <a:off x="1426420" y="2065605"/>
                  <a:ext cx="11071903" cy="1786464"/>
                  <a:chOff x="1426420" y="2065605"/>
                  <a:chExt cx="11071903" cy="1786464"/>
                </a:xfrm>
              </p:grpSpPr>
              <p:grpSp>
                <p:nvGrpSpPr>
                  <p:cNvPr id="115" name="Group 114"/>
                  <p:cNvGrpSpPr/>
                  <p:nvPr/>
                </p:nvGrpSpPr>
                <p:grpSpPr>
                  <a:xfrm>
                    <a:off x="1426420" y="2065605"/>
                    <a:ext cx="10509199" cy="1786464"/>
                    <a:chOff x="1426420" y="2065605"/>
                    <a:chExt cx="10509199" cy="1786464"/>
                  </a:xfrm>
                </p:grpSpPr>
                <p:grpSp>
                  <p:nvGrpSpPr>
                    <p:cNvPr id="112" name="Group 111"/>
                    <p:cNvGrpSpPr/>
                    <p:nvPr/>
                  </p:nvGrpSpPr>
                  <p:grpSpPr>
                    <a:xfrm>
                      <a:off x="1426420" y="2065605"/>
                      <a:ext cx="10509199" cy="1786464"/>
                      <a:chOff x="1426420" y="2065605"/>
                      <a:chExt cx="10509199" cy="1786464"/>
                    </a:xfrm>
                  </p:grpSpPr>
                  <p:grpSp>
                    <p:nvGrpSpPr>
                      <p:cNvPr id="103" name="Group 102"/>
                      <p:cNvGrpSpPr/>
                      <p:nvPr/>
                    </p:nvGrpSpPr>
                    <p:grpSpPr>
                      <a:xfrm>
                        <a:off x="1426420" y="2065605"/>
                        <a:ext cx="10509199" cy="1786464"/>
                        <a:chOff x="1426420" y="2065605"/>
                        <a:chExt cx="10509199" cy="1786464"/>
                      </a:xfrm>
                    </p:grpSpPr>
                    <p:grpSp>
                      <p:nvGrpSpPr>
                        <p:cNvPr id="97" name="Group 96"/>
                        <p:cNvGrpSpPr/>
                        <p:nvPr/>
                      </p:nvGrpSpPr>
                      <p:grpSpPr>
                        <a:xfrm>
                          <a:off x="1426420" y="2066120"/>
                          <a:ext cx="10509199" cy="1785949"/>
                          <a:chOff x="1426420" y="2066120"/>
                          <a:chExt cx="10509199" cy="1785949"/>
                        </a:xfrm>
                      </p:grpSpPr>
                      <p:grpSp>
                        <p:nvGrpSpPr>
                          <p:cNvPr id="95" name="Group 94"/>
                          <p:cNvGrpSpPr/>
                          <p:nvPr/>
                        </p:nvGrpSpPr>
                        <p:grpSpPr>
                          <a:xfrm>
                            <a:off x="1426420" y="2066120"/>
                            <a:ext cx="10509199" cy="1785949"/>
                            <a:chOff x="1426420" y="2066120"/>
                            <a:chExt cx="10509199" cy="1785949"/>
                          </a:xfrm>
                        </p:grpSpPr>
                        <p:grpSp>
                          <p:nvGrpSpPr>
                            <p:cNvPr id="92" name="Group 91"/>
                            <p:cNvGrpSpPr/>
                            <p:nvPr/>
                          </p:nvGrpSpPr>
                          <p:grpSpPr>
                            <a:xfrm>
                              <a:off x="1426420" y="2066120"/>
                              <a:ext cx="10509199" cy="1785949"/>
                              <a:chOff x="1426420" y="2066120"/>
                              <a:chExt cx="10509199" cy="1785949"/>
                            </a:xfrm>
                          </p:grpSpPr>
                          <p:grpSp>
                            <p:nvGrpSpPr>
                              <p:cNvPr id="89" name="Group 88"/>
                              <p:cNvGrpSpPr/>
                              <p:nvPr/>
                            </p:nvGrpSpPr>
                            <p:grpSpPr>
                              <a:xfrm>
                                <a:off x="1426420" y="2066120"/>
                                <a:ext cx="10509199" cy="1785949"/>
                                <a:chOff x="1426420" y="2066120"/>
                                <a:chExt cx="10509199" cy="1785949"/>
                              </a:xfrm>
                            </p:grpSpPr>
                            <p:grpSp>
                              <p:nvGrpSpPr>
                                <p:cNvPr id="86" name="Group 85"/>
                                <p:cNvGrpSpPr/>
                                <p:nvPr/>
                              </p:nvGrpSpPr>
                              <p:grpSpPr>
                                <a:xfrm>
                                  <a:off x="1426420" y="2066120"/>
                                  <a:ext cx="10509199" cy="1785949"/>
                                  <a:chOff x="1426420" y="2066120"/>
                                  <a:chExt cx="10509199" cy="1785949"/>
                                </a:xfrm>
                              </p:grpSpPr>
                              <p:grpSp>
                                <p:nvGrpSpPr>
                                  <p:cNvPr id="84" name="Group 83"/>
                                  <p:cNvGrpSpPr/>
                                  <p:nvPr/>
                                </p:nvGrpSpPr>
                                <p:grpSpPr>
                                  <a:xfrm>
                                    <a:off x="1426420" y="2066120"/>
                                    <a:ext cx="10509199" cy="1785949"/>
                                    <a:chOff x="1426420" y="2066120"/>
                                    <a:chExt cx="10509199" cy="1785949"/>
                                  </a:xfrm>
                                </p:grpSpPr>
                                <p:grpSp>
                                  <p:nvGrpSpPr>
                                    <p:cNvPr id="81" name="Group 80"/>
                                    <p:cNvGrpSpPr/>
                                    <p:nvPr/>
                                  </p:nvGrpSpPr>
                                  <p:grpSpPr>
                                    <a:xfrm>
                                      <a:off x="1426420" y="2066120"/>
                                      <a:ext cx="10509199" cy="1785949"/>
                                      <a:chOff x="1426420" y="2066120"/>
                                      <a:chExt cx="10509199" cy="1785949"/>
                                    </a:xfrm>
                                  </p:grpSpPr>
                                  <p:cxnSp>
                                    <p:nvCxnSpPr>
                                      <p:cNvPr id="75" name="Straight Connector 74"/>
                                      <p:cNvCxnSpPr/>
                                      <p:nvPr/>
                                    </p:nvCxnSpPr>
                                    <p:spPr>
                                      <a:xfrm>
                                        <a:off x="4326242" y="3077300"/>
                                        <a:ext cx="0" cy="144000"/>
                                      </a:xfrm>
                                      <a:prstGeom prst="line">
                                        <a:avLst/>
                                      </a:prstGeom>
                                      <a:ln w="19050">
                                        <a:tailEnd type="triangle"/>
                                      </a:ln>
                                    </p:spPr>
                                    <p:style>
                                      <a:lnRef idx="1">
                                        <a:schemeClr val="accent1"/>
                                      </a:lnRef>
                                      <a:fillRef idx="0">
                                        <a:schemeClr val="accent1"/>
                                      </a:fillRef>
                                      <a:effectRef idx="0">
                                        <a:schemeClr val="accent1"/>
                                      </a:effectRef>
                                      <a:fontRef idx="minor">
                                        <a:schemeClr val="tx1"/>
                                      </a:fontRef>
                                    </p:style>
                                  </p:cxnSp>
                                  <p:sp>
                                    <p:nvSpPr>
                                      <p:cNvPr id="76" name="TextBox 75"/>
                                      <p:cNvSpPr txBox="1"/>
                                      <p:nvPr/>
                                    </p:nvSpPr>
                                    <p:spPr>
                                      <a:xfrm>
                                        <a:off x="3995072" y="2828128"/>
                                        <a:ext cx="668214" cy="246221"/>
                                      </a:xfrm>
                                      <a:prstGeom prst="rect">
                                        <a:avLst/>
                                      </a:prstGeom>
                                      <a:noFill/>
                                      <a:ln>
                                        <a:solidFill>
                                          <a:schemeClr val="accent1">
                                            <a:shade val="95000"/>
                                            <a:satMod val="105000"/>
                                          </a:schemeClr>
                                        </a:solidFill>
                                      </a:ln>
                                    </p:spPr>
                                    <p:txBody>
                                      <a:bodyPr wrap="square" rtlCol="0">
                                        <a:spAutoFit/>
                                      </a:bodyPr>
                                      <a:lstStyle/>
                                      <a:p>
                                        <a:pPr algn="ctr"/>
                                        <a:r>
                                          <a:rPr lang="en-CA" sz="1000" b="1" dirty="0" smtClean="0">
                                            <a:solidFill>
                                              <a:srgbClr val="FF0000"/>
                                            </a:solidFill>
                                          </a:rPr>
                                          <a:t>24 h PCR</a:t>
                                        </a:r>
                                        <a:endParaRPr lang="en-CA" sz="1000" b="1" dirty="0">
                                          <a:solidFill>
                                            <a:srgbClr val="FF0000"/>
                                          </a:solidFill>
                                        </a:endParaRPr>
                                      </a:p>
                                    </p:txBody>
                                  </p:sp>
                                  <p:grpSp>
                                    <p:nvGrpSpPr>
                                      <p:cNvPr id="80" name="Group 79"/>
                                      <p:cNvGrpSpPr/>
                                      <p:nvPr/>
                                    </p:nvGrpSpPr>
                                    <p:grpSpPr>
                                      <a:xfrm>
                                        <a:off x="1426420" y="2066120"/>
                                        <a:ext cx="10509199" cy="1785949"/>
                                        <a:chOff x="1426420" y="2066120"/>
                                        <a:chExt cx="10509199" cy="1785949"/>
                                      </a:xfrm>
                                    </p:grpSpPr>
                                    <p:grpSp>
                                      <p:nvGrpSpPr>
                                        <p:cNvPr id="78" name="Group 77"/>
                                        <p:cNvGrpSpPr/>
                                        <p:nvPr/>
                                      </p:nvGrpSpPr>
                                      <p:grpSpPr>
                                        <a:xfrm>
                                          <a:off x="1426420" y="2066120"/>
                                          <a:ext cx="10509199" cy="1785949"/>
                                          <a:chOff x="1426420" y="2066120"/>
                                          <a:chExt cx="10509199" cy="1785949"/>
                                        </a:xfrm>
                                      </p:grpSpPr>
                                      <p:grpSp>
                                        <p:nvGrpSpPr>
                                          <p:cNvPr id="74" name="Group 73"/>
                                          <p:cNvGrpSpPr/>
                                          <p:nvPr/>
                                        </p:nvGrpSpPr>
                                        <p:grpSpPr>
                                          <a:xfrm>
                                            <a:off x="1426420" y="2066120"/>
                                            <a:ext cx="10509199" cy="1785949"/>
                                            <a:chOff x="1426420" y="1685120"/>
                                            <a:chExt cx="10509199" cy="1785949"/>
                                          </a:xfrm>
                                        </p:grpSpPr>
                                        <p:grpSp>
                                          <p:nvGrpSpPr>
                                            <p:cNvPr id="38" name="Group 37"/>
                                            <p:cNvGrpSpPr/>
                                            <p:nvPr/>
                                          </p:nvGrpSpPr>
                                          <p:grpSpPr>
                                            <a:xfrm>
                                              <a:off x="1426420" y="1690866"/>
                                              <a:ext cx="10509199" cy="1780203"/>
                                              <a:chOff x="1426420" y="1817522"/>
                                              <a:chExt cx="10509199" cy="1780203"/>
                                            </a:xfrm>
                                          </p:grpSpPr>
                                          <p:sp>
                                            <p:nvSpPr>
                                              <p:cNvPr id="39" name="TextBox 38"/>
                                              <p:cNvSpPr txBox="1"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3498074" y="2942684"/>
                                                <a:ext cx="685800" cy="246221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noFill/>
                                            </p:spPr>
                                            <p:txBody>
                                              <a:bodyPr wrap="square" rtlCol="0">
                                                <a:spAutoFit/>
                                              </a:bodyPr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n-CA" sz="1000" b="1" dirty="0" smtClean="0"/>
                                                  <a:t>Day 4</a:t>
                                                </a:r>
                                                <a:endParaRPr lang="en-CA" sz="1000" b="1" dirty="0"/>
                                              </a:p>
                                            </p:txBody>
                                          </p:sp>
                                          <p:grpSp>
                                            <p:nvGrpSpPr>
                                              <p:cNvPr id="40" name="Group 39"/>
                                              <p:cNvGrpSpPr/>
                                              <p:nvPr/>
                                            </p:nvGrpSpPr>
                                            <p:grpSpPr>
                                              <a:xfrm>
                                                <a:off x="1426420" y="1817522"/>
                                                <a:ext cx="10509199" cy="1780203"/>
                                                <a:chOff x="1426420" y="1817523"/>
                                                <a:chExt cx="10509199" cy="1780203"/>
                                              </a:xfrm>
                                            </p:grpSpPr>
                                            <p:grpSp>
                                              <p:nvGrpSpPr>
                                                <p:cNvPr id="42" name="Group 41"/>
                                                <p:cNvGrpSpPr/>
                                                <p:nvPr/>
                                              </p:nvGrpSpPr>
                                              <p:grpSpPr>
                                                <a:xfrm>
                                                  <a:off x="1426420" y="1817523"/>
                                                  <a:ext cx="10509199" cy="1780203"/>
                                                  <a:chOff x="1426420" y="1817523"/>
                                                  <a:chExt cx="10509199" cy="1780203"/>
                                                </a:xfrm>
                                              </p:grpSpPr>
                                              <p:grpSp>
                                                <p:nvGrpSpPr>
                                                  <p:cNvPr id="49" name="Group 48"/>
                                                  <p:cNvGrpSpPr/>
                                                  <p:nvPr/>
                                                </p:nvGrpSpPr>
                                                <p:grpSpPr>
                                                  <a:xfrm>
                                                    <a:off x="1426420" y="1817523"/>
                                                    <a:ext cx="10509199" cy="1780203"/>
                                                    <a:chOff x="1426420" y="1817523"/>
                                                    <a:chExt cx="10509199" cy="1780203"/>
                                                  </a:xfrm>
                                                </p:grpSpPr>
                                                <p:grpSp>
                                                  <p:nvGrpSpPr>
                                                    <p:cNvPr id="54" name="Group 53"/>
                                                    <p:cNvGrpSpPr/>
                                                    <p:nvPr/>
                                                  </p:nvGrpSpPr>
                                                  <p:grpSpPr>
                                                    <a:xfrm>
                                                      <a:off x="1426420" y="1817523"/>
                                                      <a:ext cx="10509199" cy="1372587"/>
                                                      <a:chOff x="1426420" y="1817523"/>
                                                      <a:chExt cx="10509199" cy="1372587"/>
                                                    </a:xfrm>
                                                  </p:grpSpPr>
                                                  <p:grpSp>
                                                    <p:nvGrpSpPr>
                                                      <p:cNvPr id="56" name="Group 55"/>
                                                      <p:cNvGrpSpPr/>
                                                      <p:nvPr/>
                                                    </p:nvGrpSpPr>
                                                    <p:grpSpPr>
                                                      <a:xfrm>
                                                        <a:off x="1426420" y="2226126"/>
                                                        <a:ext cx="10509199" cy="963984"/>
                                                        <a:chOff x="1426420" y="2226126"/>
                                                        <a:chExt cx="10509199" cy="963984"/>
                                                      </a:xfrm>
                                                    </p:grpSpPr>
                                                    <p:grpSp>
                                                      <p:nvGrpSpPr>
                                                        <p:cNvPr id="61" name="Group 60"/>
                                                        <p:cNvGrpSpPr/>
                                                        <p:nvPr/>
                                                      </p:nvGrpSpPr>
                                                      <p:grpSpPr>
                                                        <a:xfrm>
                                                          <a:off x="1426420" y="2226126"/>
                                                          <a:ext cx="10509199" cy="744524"/>
                                                          <a:chOff x="1584930" y="2226126"/>
                                                          <a:chExt cx="10509199" cy="744524"/>
                                                        </a:xfrm>
                                                      </p:grpSpPr>
                                                      <p:cxnSp>
                                                        <p:nvCxnSpPr>
                                                          <p:cNvPr id="65" name="Straight Connector 64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>
                                                            <a:off x="1989220" y="2474341"/>
                                                            <a:ext cx="0" cy="450000"/>
                                                          </a:xfrm>
                                                          <a:prstGeom prst="line">
                                                            <a:avLst/>
                                                          </a:prstGeom>
                                                          <a:ln w="19050">
                                                            <a:tailEnd type="triangle"/>
                                                          </a:ln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  <p:cxnSp>
                                                        <p:nvCxnSpPr>
                                                          <p:cNvPr id="66" name="Straight Arrow Connector 65"/>
                                                          <p:cNvCxnSpPr/>
                                                          <p:nvPr/>
                                                        </p:nvCxnSpPr>
                                                        <p:spPr>
                                                          <a:xfrm>
                                                            <a:off x="2455283" y="2970650"/>
                                                            <a:ext cx="9638846" cy="0"/>
                                                          </a:xfrm>
                                                          <a:prstGeom prst="straightConnector1">
                                                            <a:avLst/>
                                                          </a:prstGeom>
                                                          <a:ln w="25400">
                                                            <a:solidFill>
                                                              <a:srgbClr val="000000"/>
                                                            </a:solidFill>
                                                            <a:headEnd type="oval"/>
                                                            <a:tailEnd type="oval"/>
                                                          </a:ln>
                                                        </p:spPr>
                                                        <p:style>
                                                          <a:lnRef idx="1">
                                                            <a:schemeClr val="accent1"/>
                                                          </a:lnRef>
                                                          <a:fillRef idx="0">
                                                            <a:schemeClr val="accent1"/>
                                                          </a:fillRef>
                                                          <a:effectRef idx="0">
                                                            <a:schemeClr val="accent1"/>
                                                          </a:effectRef>
                                                          <a:fontRef idx="minor">
                                                            <a:schemeClr val="tx1"/>
                                                          </a:fontRef>
                                                        </p:style>
                                                      </p:cxnSp>
                                                      <p:sp>
                                                        <p:nvSpPr>
                                                          <p:cNvPr id="67" name="TextBox 66"/>
                                                          <p:cNvSpPr txBox="1"/>
                                                          <p:nvPr/>
                                                        </p:nvSpPr>
                                                        <p:spPr>
                                                          <a:xfrm>
                                                            <a:off x="1584930" y="2226126"/>
                                                            <a:ext cx="808100" cy="246221"/>
                                                          </a:xfrm>
                                                          <a:prstGeom prst="rect">
                                                            <a:avLst/>
                                                          </a:prstGeom>
                                                          <a:solidFill>
                                                            <a:schemeClr val="tx2">
                                                              <a:lumMod val="20000"/>
                                                              <a:lumOff val="80000"/>
                                                            </a:schemeClr>
                                                          </a:solidFill>
                                                          <a:ln>
                                                            <a:solidFill>
                                                              <a:schemeClr val="accent1">
                                                                <a:shade val="95000"/>
                                                                <a:satMod val="105000"/>
                                                              </a:schemeClr>
                                                            </a:solidFill>
                                                          </a:ln>
                                                        </p:spPr>
                                                        <p:txBody>
                                                          <a:bodyPr wrap="square" rtlCol="0">
                                                            <a:spAutoFit/>
                                                          </a:bodyPr>
                                                          <a:lstStyle/>
                                                          <a:p>
                                                            <a:pPr algn="ctr"/>
                                                            <a:r>
                                                              <a:rPr lang="en-CA" sz="1000" b="1" dirty="0"/>
                                                              <a:t>9</a:t>
                                                            </a:r>
                                                            <a:r>
                                                              <a:rPr lang="en-CA" sz="1000" b="1" dirty="0" smtClean="0"/>
                                                              <a:t> nM siRNA</a:t>
                                                            </a:r>
                                                            <a:endParaRPr lang="en-CA" sz="1000" b="1" dirty="0"/>
                                                          </a:p>
                                                        </p:txBody>
                                                      </p:sp>
                                                    </p:grpSp>
                                                    <p:cxnSp>
                                                      <p:nvCxnSpPr>
                                                        <p:cNvPr id="62" name="Straight Connector 61"/>
                                                        <p:cNvCxnSpPr/>
                                                        <p:nvPr/>
                                                      </p:nvCxnSpPr>
                                                      <p:spPr>
                                                        <a:xfrm>
                                                          <a:off x="2322240" y="2822460"/>
                                                          <a:ext cx="0" cy="144000"/>
                                                        </a:xfrm>
                                                        <a:prstGeom prst="line">
                                                          <a:avLst/>
                                                        </a:prstGeom>
                                                        <a:ln w="19050">
                                                          <a:tailEnd type="triangle"/>
                                                        </a:ln>
                                                      </p:spPr>
                                                      <p:style>
                                                        <a:lnRef idx="1">
                                                          <a:schemeClr val="accent1"/>
                                                        </a:lnRef>
                                                        <a:fillRef idx="0">
                                                          <a:schemeClr val="accent1"/>
                                                        </a:fillRef>
                                                        <a:effectRef idx="0">
                                                          <a:schemeClr val="accent1"/>
                                                        </a:effectRef>
                                                        <a:fontRef idx="minor">
                                                          <a:schemeClr val="tx1"/>
                                                        </a:fontRef>
                                                      </p:style>
                                                    </p:cxnSp>
                                                    <p:sp>
                                                      <p:nvSpPr>
                                                        <p:cNvPr id="63" name="TextBox 62"/>
                                                        <p:cNvSpPr txBox="1"/>
                                                        <p:nvPr/>
                                                      </p:nvSpPr>
                                                      <p:spPr>
                                                        <a:xfrm>
                                                          <a:off x="1991070" y="2573288"/>
                                                          <a:ext cx="668214" cy="246221"/>
                                                        </a:xfrm>
                                                        <a:prstGeom prst="rect">
                                                          <a:avLst/>
                                                        </a:prstGeom>
                                                        <a:noFill/>
                                                        <a:ln>
                                                          <a:solidFill>
                                                            <a:schemeClr val="accent1">
                                                              <a:shade val="95000"/>
                                                              <a:satMod val="105000"/>
                                                            </a:schemeClr>
                                                          </a:solidFill>
                                                        </a:ln>
                                                      </p:spPr>
                                                      <p:txBody>
                                                        <a:bodyPr wrap="square" rtlCol="0">
                                                          <a:spAutoFit/>
                                                        </a:bodyPr>
                                                        <a:lstStyle/>
                                                        <a:p>
                                                          <a:pPr algn="ctr"/>
                                                          <a:r>
                                                            <a:rPr lang="en-CA" sz="1000" b="1" dirty="0" smtClean="0">
                                                              <a:solidFill>
                                                                <a:srgbClr val="FF0000"/>
                                                              </a:solidFill>
                                                            </a:rPr>
                                                            <a:t>24 h PCR</a:t>
                                                          </a:r>
                                                          <a:endParaRPr lang="en-CA" sz="1000" b="1" dirty="0">
                                                            <a:solidFill>
                                                              <a:srgbClr val="FF0000"/>
                                                            </a:solidFill>
                                                          </a:endParaRPr>
                                                        </a:p>
                                                      </p:txBody>
                                                    </p:sp>
                                                    <p:sp>
                                                      <p:nvSpPr>
                                                        <p:cNvPr id="64" name="TextBox 63"/>
                                                        <p:cNvSpPr txBox="1"/>
                                                        <p:nvPr/>
                                                      </p:nvSpPr>
                                                      <p:spPr>
                                                        <a:xfrm>
                                                          <a:off x="1972020" y="2943889"/>
                                                          <a:ext cx="685800" cy="246221"/>
                                                        </a:xfrm>
                                                        <a:prstGeom prst="rect">
                                                          <a:avLst/>
                                                        </a:prstGeom>
                                                        <a:noFill/>
                                                      </p:spPr>
                                                      <p:txBody>
                                                        <a:bodyPr wrap="square" rtlCol="0">
                                                          <a:spAutoFit/>
                                                        </a:bodyPr>
                                                        <a:lstStyle/>
                                                        <a:p>
                                                          <a:pPr algn="ctr"/>
                                                          <a:r>
                                                            <a:rPr lang="en-CA" sz="1000" b="1" dirty="0" smtClean="0"/>
                                                            <a:t>24 h</a:t>
                                                          </a:r>
                                                          <a:endParaRPr lang="en-CA" sz="1000" b="1" dirty="0"/>
                                                        </a:p>
                                                      </p:txBody>
                                                    </p:sp>
                                                  </p:grpSp>
                                                  <p:cxnSp>
                                                    <p:nvCxnSpPr>
                                                      <p:cNvPr id="57" name="Straight Connector 56"/>
                                                      <p:cNvCxnSpPr/>
                                                      <p:nvPr/>
                                                    </p:nvCxnSpPr>
                                                    <p:spPr>
                                                      <a:xfrm>
                                                        <a:off x="3346466" y="2136852"/>
                                                        <a:ext cx="0" cy="828000"/>
                                                      </a:xfrm>
                                                      <a:prstGeom prst="line">
                                                        <a:avLst/>
                                                      </a:prstGeom>
                                                      <a:ln w="19050">
                                                        <a:tailEnd type="triangle"/>
                                                      </a:ln>
                                                    </p:spPr>
                                                    <p:style>
                                                      <a:lnRef idx="1">
                                                        <a:schemeClr val="accent1"/>
                                                      </a:lnRef>
                                                      <a:fillRef idx="0">
                                                        <a:schemeClr val="accent1"/>
                                                      </a:fillRef>
                                                      <a:effectRef idx="0">
                                                        <a:schemeClr val="accent1"/>
                                                      </a:effectRef>
                                                      <a:fontRef idx="minor">
                                                        <a:schemeClr val="tx1"/>
                                                      </a:fontRef>
                                                    </p:style>
                                                  </p:cxnSp>
                                                  <p:sp>
                                                    <p:nvSpPr>
                                                      <p:cNvPr id="58" name="TextBox 57"/>
                                                      <p:cNvSpPr txBox="1"/>
                                                      <p:nvPr/>
                                                    </p:nvSpPr>
                                                    <p:spPr>
                                                      <a:xfrm>
                                                        <a:off x="2982700" y="2936270"/>
                                                        <a:ext cx="685800" cy="246221"/>
                                                      </a:xfrm>
                                                      <a:prstGeom prst="rect">
                                                        <a:avLst/>
                                                      </a:prstGeom>
                                                      <a:noFill/>
                                                    </p:spPr>
                                                    <p:txBody>
                                                      <a:bodyPr wrap="square" rtlCol="0">
                                                        <a:spAutoFit/>
                                                      </a:bodyPr>
                                                      <a:lstStyle/>
                                                      <a:p>
                                                        <a:pPr algn="ctr"/>
                                                        <a:r>
                                                          <a:rPr lang="en-CA" sz="1000" b="1" dirty="0" smtClean="0"/>
                                                          <a:t>72 h</a:t>
                                                        </a:r>
                                                        <a:endParaRPr lang="en-CA" sz="1000" b="1" dirty="0"/>
                                                      </a:p>
                                                    </p:txBody>
                                                  </p:sp>
                                                  <p:sp>
                                                    <p:nvSpPr>
                                                      <p:cNvPr id="59" name="TextBox 58"/>
                                                      <p:cNvSpPr txBox="1"/>
                                                      <p:nvPr/>
                                                    </p:nvSpPr>
                                                    <p:spPr>
                                                      <a:xfrm>
                                                        <a:off x="2755557" y="1817523"/>
                                                        <a:ext cx="1172304" cy="400110"/>
                                                      </a:xfrm>
                                                      <a:prstGeom prst="rect">
                                                        <a:avLst/>
                                                      </a:prstGeom>
                                                      <a:solidFill>
                                                        <a:schemeClr val="bg1"/>
                                                      </a:solidFill>
                                                      <a:ln>
                                                        <a:solidFill>
                                                          <a:schemeClr val="accent1">
                                                            <a:shade val="95000"/>
                                                            <a:satMod val="105000"/>
                                                          </a:schemeClr>
                                                        </a:solidFill>
                                                      </a:ln>
                                                    </p:spPr>
                                                    <p:txBody>
                                                      <a:bodyPr wrap="square" rtlCol="0">
                                                        <a:spAutoFit/>
                                                      </a:bodyPr>
                                                      <a:lstStyle/>
                                                      <a:p>
                                                        <a:pPr algn="ctr"/>
                                                        <a:r>
                                                          <a:rPr lang="en-CA" sz="1000" b="1" dirty="0" smtClean="0">
                                                            <a:solidFill>
                                                              <a:srgbClr val="FF0000"/>
                                                            </a:solidFill>
                                                          </a:rPr>
                                                          <a:t>72 h PCR &amp; Viability Test</a:t>
                                                        </a:r>
                                                        <a:endParaRPr lang="en-CA" sz="1000" b="1" dirty="0">
                                                          <a:solidFill>
                                                            <a:srgbClr val="FF0000"/>
                                                          </a:solidFill>
                                                        </a:endParaRPr>
                                                      </a:p>
                                                    </p:txBody>
                                                  </p:sp>
                                                  <p:sp>
                                                    <p:nvSpPr>
                                                      <p:cNvPr id="60" name="TextBox 59"/>
                                                      <p:cNvSpPr txBox="1"/>
                                                      <p:nvPr/>
                                                    </p:nvSpPr>
                                                    <p:spPr>
                                                      <a:xfrm>
                                                        <a:off x="3435884" y="2264222"/>
                                                        <a:ext cx="820187" cy="246221"/>
                                                      </a:xfrm>
                                                      <a:prstGeom prst="rect">
                                                        <a:avLst/>
                                                      </a:prstGeom>
                                                      <a:solidFill>
                                                        <a:schemeClr val="tx2">
                                                          <a:lumMod val="20000"/>
                                                          <a:lumOff val="80000"/>
                                                        </a:schemeClr>
                                                      </a:solidFill>
                                                      <a:ln>
                                                        <a:solidFill>
                                                          <a:schemeClr val="accent1">
                                                            <a:shade val="95000"/>
                                                            <a:satMod val="105000"/>
                                                          </a:schemeClr>
                                                        </a:solidFill>
                                                      </a:ln>
                                                    </p:spPr>
                                                    <p:txBody>
                                                      <a:bodyPr wrap="square" lIns="54000" rIns="54000" rtlCol="0">
                                                        <a:spAutoFit/>
                                                      </a:bodyPr>
                                                      <a:lstStyle/>
                                                      <a:p>
                                                        <a:pPr algn="ctr"/>
                                                        <a:r>
                                                          <a:rPr lang="en-CA" sz="1000" b="1" dirty="0" smtClean="0"/>
                                                          <a:t>18 nM siRNA</a:t>
                                                        </a:r>
                                                        <a:endParaRPr lang="en-CA" sz="1000" b="1" dirty="0"/>
                                                      </a:p>
                                                    </p:txBody>
                                                  </p:sp>
                                                </p:grpSp>
                                                <p:cxnSp>
                                                  <p:nvCxnSpPr>
                                                    <p:cNvPr id="52" name="Straight Connector 51"/>
                                                    <p:cNvCxnSpPr/>
                                                    <p:nvPr/>
                                                  </p:nvCxnSpPr>
                                                  <p:spPr>
                                                    <a:xfrm flipH="1" flipV="1">
                                                      <a:off x="3375533" y="2967805"/>
                                                      <a:ext cx="729914" cy="389185"/>
                                                    </a:xfrm>
                                                    <a:prstGeom prst="line">
                                                      <a:avLst/>
                                                    </a:prstGeom>
                                                    <a:ln w="19050">
                                                      <a:solidFill>
                                                        <a:srgbClr val="00B050"/>
                                                      </a:solidFill>
                                                      <a:tailEnd type="triangle"/>
                                                    </a:ln>
                                                  </p:spPr>
                                                  <p:style>
                                                    <a:lnRef idx="1">
                                                      <a:schemeClr val="accent1"/>
                                                    </a:lnRef>
                                                    <a:fillRef idx="0">
                                                      <a:schemeClr val="accent1"/>
                                                    </a:fillRef>
                                                    <a:effectRef idx="0">
                                                      <a:schemeClr val="accent1"/>
                                                    </a:effectRef>
                                                    <a:fontRef idx="minor">
                                                      <a:schemeClr val="tx1"/>
                                                    </a:fontRef>
                                                  </p:style>
                                                </p:cxnSp>
                                                <p:sp>
                                                  <p:nvSpPr>
                                                    <p:cNvPr id="53" name="TextBox 52"/>
                                                    <p:cNvSpPr txBox="1"/>
                                                    <p:nvPr/>
                                                  </p:nvSpPr>
                                                  <p:spPr>
                                                    <a:xfrm>
                                                      <a:off x="4105447" y="3351505"/>
                                                      <a:ext cx="1032946" cy="246221"/>
                                                    </a:xfrm>
                                                    <a:prstGeom prst="rect">
                                                      <a:avLst/>
                                                    </a:prstGeom>
                                                    <a:solidFill>
                                                      <a:schemeClr val="accent3">
                                                        <a:lumMod val="60000"/>
                                                        <a:lumOff val="40000"/>
                                                      </a:schemeClr>
                                                    </a:solidFill>
                                                    <a:ln>
                                                      <a:solidFill>
                                                        <a:srgbClr val="00B050"/>
                                                      </a:solidFill>
                                                    </a:ln>
                                                  </p:spPr>
                                                  <p:txBody>
                                                    <a:bodyPr wrap="square" rtlCol="0">
                                                      <a:spAutoFit/>
                                                    </a:bodyPr>
                                                    <a:lstStyle/>
                                                    <a:p>
                                                      <a:pPr algn="ctr"/>
                                                      <a:r>
                                                        <a:rPr lang="en-CA" sz="1000" b="1" dirty="0" smtClean="0"/>
                                                        <a:t>Cells Re-seeded</a:t>
                                                      </a:r>
                                                      <a:endParaRPr lang="en-CA" sz="1000" b="1" dirty="0"/>
                                                    </a:p>
                                                  </p:txBody>
                                                </p:sp>
                                              </p:grpSp>
                                              <p:sp>
                                                <p:nvSpPr>
                                                  <p:cNvPr id="50" name="TextBox 49"/>
                                                  <p:cNvSpPr txBox="1"/>
                                                  <p:nvPr/>
                                                </p:nvSpPr>
                                                <p:spPr>
                                                  <a:xfrm>
                                                    <a:off x="5004060" y="2943301"/>
                                                    <a:ext cx="685800" cy="246221"/>
                                                  </a:xfrm>
                                                  <a:prstGeom prst="rect">
                                                    <a:avLst/>
                                                  </a:prstGeom>
                                                  <a:noFill/>
                                                </p:spPr>
                                                <p:txBody>
                                                  <a:bodyPr wrap="square" rtlCol="0">
                                                    <a:spAutoFit/>
                                                  </a:bodyPr>
                                                  <a:lstStyle/>
                                                  <a:p>
                                                    <a:pPr algn="ctr"/>
                                                    <a:r>
                                                      <a:rPr lang="en-CA" sz="1000" b="1" dirty="0" smtClean="0"/>
                                                      <a:t>Day 7</a:t>
                                                    </a:r>
                                                    <a:endParaRPr lang="en-CA" sz="1000" b="1" dirty="0"/>
                                                  </a:p>
                                                </p:txBody>
                                              </p:sp>
                                            </p:grpSp>
                                            <p:sp>
                                              <p:nvSpPr>
                                                <p:cNvPr id="43" name="TextBox 42"/>
                                                <p:cNvSpPr txBox="1"/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5447844" y="2254704"/>
                                                  <a:ext cx="820187" cy="246221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solidFill>
                                                  <a:schemeClr val="tx2">
                                                    <a:lumMod val="20000"/>
                                                    <a:lumOff val="80000"/>
                                                  </a:schemeClr>
                                                </a:solidFill>
                                                <a:ln>
                                                  <a:solidFill>
                                                    <a:schemeClr val="accent1">
                                                      <a:shade val="95000"/>
                                                      <a:satMod val="105000"/>
                                                    </a:schemeClr>
                                                  </a:solidFill>
                                                </a:ln>
                                              </p:spPr>
                                              <p:txBody>
                                                <a:bodyPr wrap="square" lIns="54000" rIns="54000" rtlCol="0">
                                                  <a:spAutoFit/>
                                                </a:bodyPr>
                                                <a:lstStyle/>
                                                <a:p>
                                                  <a:pPr algn="ctr"/>
                                                  <a:r>
                                                    <a:rPr lang="en-CA" sz="1000" b="1" dirty="0" smtClean="0"/>
                                                    <a:t>27 nM siRNA</a:t>
                                                  </a:r>
                                                  <a:endParaRPr lang="en-CA" sz="1000" b="1" dirty="0"/>
                                                </a:p>
                                              </p:txBody>
                                            </p:sp>
                                            <p:cxnSp>
                                              <p:nvCxnSpPr>
                                                <p:cNvPr id="45" name="Straight Connector 44"/>
                                                <p:cNvCxnSpPr/>
                                                <p:nvPr/>
                                              </p:nvCxnSpPr>
                                              <p:spPr>
                                                <a:xfrm>
                                                  <a:off x="5358248" y="2128624"/>
                                                  <a:ext cx="0" cy="828000"/>
                                                </a:xfrm>
                                                <a:prstGeom prst="line">
                                                  <a:avLst/>
                                                </a:prstGeom>
                                                <a:ln w="19050">
                                                  <a:tailEnd type="triangle"/>
                                                </a:ln>
                                              </p:spPr>
                                              <p:style>
                                                <a:lnRef idx="1">
                                                  <a:schemeClr val="accent1"/>
                                                </a:lnRef>
                                                <a:fillRef idx="0">
                                                  <a:schemeClr val="accent1"/>
                                                </a:fillRef>
                                                <a:effectRef idx="0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tx1"/>
                                                </a:fontRef>
                                              </p:style>
                                            </p:cxnSp>
                                            <p:sp>
                                              <p:nvSpPr>
                                                <p:cNvPr id="46" name="TextBox 45"/>
                                                <p:cNvSpPr txBox="1"/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4774847" y="1817523"/>
                                                  <a:ext cx="1172304" cy="400110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solidFill>
                                                  <a:schemeClr val="bg1"/>
                                                </a:solidFill>
                                                <a:ln>
                                                  <a:solidFill>
                                                    <a:schemeClr val="accent1">
                                                      <a:shade val="95000"/>
                                                      <a:satMod val="105000"/>
                                                    </a:schemeClr>
                                                  </a:solidFill>
                                                </a:ln>
                                              </p:spPr>
                                              <p:txBody>
                                                <a:bodyPr wrap="square" rtlCol="0">
                                                  <a:spAutoFit/>
                                                </a:bodyPr>
                                                <a:lstStyle/>
                                                <a:p>
                                                  <a:pPr algn="ctr"/>
                                                  <a:r>
                                                    <a:rPr lang="en-CA" sz="1000" b="1" dirty="0" smtClean="0">
                                                      <a:solidFill>
                                                        <a:srgbClr val="FF0000"/>
                                                      </a:solidFill>
                                                    </a:rPr>
                                                    <a:t>72 h PCR &amp; Viability Test</a:t>
                                                  </a:r>
                                                  <a:endParaRPr lang="en-CA" sz="1000" b="1" dirty="0">
                                                    <a:solidFill>
                                                      <a:srgbClr val="FF0000"/>
                                                    </a:solidFill>
                                                  </a:endParaRPr>
                                                </a:p>
                                              </p:txBody>
                                            </p:sp>
                                            <p:cxnSp>
                                              <p:nvCxnSpPr>
                                                <p:cNvPr id="47" name="Straight Connector 46"/>
                                                <p:cNvCxnSpPr/>
                                                <p:nvPr/>
                                              </p:nvCxnSpPr>
                                              <p:spPr>
                                                <a:xfrm flipH="1" flipV="1">
                                                  <a:off x="5401500" y="2961768"/>
                                                  <a:ext cx="729914" cy="389185"/>
                                                </a:xfrm>
                                                <a:prstGeom prst="line">
                                                  <a:avLst/>
                                                </a:prstGeom>
                                                <a:ln w="19050">
                                                  <a:solidFill>
                                                    <a:srgbClr val="00B050"/>
                                                  </a:solidFill>
                                                  <a:tailEnd type="triangle"/>
                                                </a:ln>
                                              </p:spPr>
                                              <p:style>
                                                <a:lnRef idx="1">
                                                  <a:schemeClr val="accent1"/>
                                                </a:lnRef>
                                                <a:fillRef idx="0">
                                                  <a:schemeClr val="accent1"/>
                                                </a:fillRef>
                                                <a:effectRef idx="0">
                                                  <a:schemeClr val="accent1"/>
                                                </a:effectRef>
                                                <a:fontRef idx="minor">
                                                  <a:schemeClr val="tx1"/>
                                                </a:fontRef>
                                              </p:style>
                                            </p:cxnSp>
                                            <p:sp>
                                              <p:nvSpPr>
                                                <p:cNvPr id="48" name="TextBox 47"/>
                                                <p:cNvSpPr txBox="1"/>
                                                <p:nvPr/>
                                              </p:nvSpPr>
                                              <p:spPr>
                                                <a:xfrm>
                                                  <a:off x="6131414" y="3351505"/>
                                                  <a:ext cx="1032946" cy="246221"/>
                                                </a:xfrm>
                                                <a:prstGeom prst="rect">
                                                  <a:avLst/>
                                                </a:prstGeom>
                                                <a:solidFill>
                                                  <a:schemeClr val="accent3">
                                                    <a:lumMod val="60000"/>
                                                    <a:lumOff val="40000"/>
                                                  </a:schemeClr>
                                                </a:solidFill>
                                                <a:ln>
                                                  <a:solidFill>
                                                    <a:srgbClr val="00B050"/>
                                                  </a:solidFill>
                                                </a:ln>
                                              </p:spPr>
                                              <p:txBody>
                                                <a:bodyPr wrap="square" rtlCol="0">
                                                  <a:spAutoFit/>
                                                </a:bodyPr>
                                                <a:lstStyle/>
                                                <a:p>
                                                  <a:pPr algn="ctr"/>
                                                  <a:r>
                                                    <a:rPr lang="en-CA" sz="1000" b="1" dirty="0" smtClean="0"/>
                                                    <a:t>Cells Re-seeded</a:t>
                                                  </a:r>
                                                  <a:endParaRPr lang="en-CA" sz="1000" b="1" dirty="0"/>
                                                </a:p>
                                              </p:txBody>
                                            </p:sp>
                                          </p:grpSp>
                                          <p:sp>
                                            <p:nvSpPr>
                                              <p:cNvPr id="41" name="TextBox 40"/>
                                              <p:cNvSpPr txBox="1"/>
                                              <p:nvPr/>
                                            </p:nvSpPr>
                                            <p:spPr>
                                              <a:xfrm>
                                                <a:off x="5518983" y="2942516"/>
                                                <a:ext cx="685800" cy="246221"/>
                                              </a:xfrm>
                                              <a:prstGeom prst="rect">
                                                <a:avLst/>
                                              </a:prstGeom>
                                              <a:noFill/>
                                            </p:spPr>
                                            <p:txBody>
                                              <a:bodyPr wrap="square" rtlCol="0">
                                                <a:spAutoFit/>
                                              </a:bodyPr>
                                              <a:lstStyle/>
                                              <a:p>
                                                <a:pPr algn="ctr"/>
                                                <a:r>
                                                  <a:rPr lang="en-CA" sz="1000" b="1" dirty="0" smtClean="0"/>
                                                  <a:t>Day 8</a:t>
                                                </a:r>
                                                <a:endParaRPr lang="en-CA" sz="1000" b="1" dirty="0"/>
                                              </a:p>
                                            </p:txBody>
                                          </p:sp>
                                        </p:grpSp>
                                        <p:sp>
                                          <p:nvSpPr>
                                            <p:cNvPr id="68" name="TextBox 67"/>
                                            <p:cNvSpPr txBox="1"/>
                                            <p:nvPr/>
                                          </p:nvSpPr>
                                          <p:spPr>
                                            <a:xfrm>
                                              <a:off x="6998808" y="2810898"/>
                                              <a:ext cx="685800" cy="246221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noFill/>
                                          </p:spPr>
                                          <p:txBody>
                                            <a:bodyPr wrap="square" rtlCol="0">
                                              <a:spAutoFit/>
                                            </a:bodyPr>
                                            <a:lstStyle/>
                                            <a:p>
                                              <a:pPr algn="ctr"/>
                                              <a:r>
                                                <a:rPr lang="en-CA" sz="1000" b="1" dirty="0" smtClean="0"/>
                                                <a:t>Day 11</a:t>
                                              </a:r>
                                              <a:endParaRPr lang="en-CA" sz="1000" b="1" dirty="0"/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69" name="TextBox 68"/>
                                            <p:cNvSpPr txBox="1"/>
                                            <p:nvPr/>
                                          </p:nvSpPr>
                                          <p:spPr>
                                            <a:xfrm>
                                              <a:off x="7457832" y="2129106"/>
                                              <a:ext cx="820187" cy="246221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chemeClr val="tx2">
                                                <a:lumMod val="20000"/>
                                                <a:lumOff val="80000"/>
                                              </a:schemeClr>
                                            </a:solidFill>
                                            <a:ln>
                                              <a:solidFill>
                                                <a:schemeClr val="accent1">
                                                  <a:shade val="95000"/>
                                                  <a:satMod val="105000"/>
                                                </a:schemeClr>
                                              </a:solidFill>
                                            </a:ln>
                                          </p:spPr>
                                          <p:txBody>
                                            <a:bodyPr wrap="square" lIns="54000" rIns="54000" rtlCol="0">
                                              <a:spAutoFit/>
                                            </a:bodyPr>
                                            <a:lstStyle/>
                                            <a:p>
                                              <a:pPr algn="ctr"/>
                                              <a:r>
                                                <a:rPr lang="en-CA" sz="1000" b="1" dirty="0" smtClean="0"/>
                                                <a:t>27 nM siRNA</a:t>
                                              </a:r>
                                              <a:endParaRPr lang="en-CA" sz="1000" b="1" dirty="0"/>
                                            </a:p>
                                          </p:txBody>
                                        </p:sp>
                                        <p:cxnSp>
                                          <p:nvCxnSpPr>
                                            <p:cNvPr id="71" name="Straight Connector 70"/>
                                            <p:cNvCxnSpPr/>
                                            <p:nvPr/>
                                          </p:nvCxnSpPr>
                                          <p:spPr>
                                            <a:xfrm>
                                              <a:off x="7368236" y="1996221"/>
                                              <a:ext cx="0" cy="828000"/>
                                            </a:xfrm>
                                            <a:prstGeom prst="line">
                                              <a:avLst/>
                                            </a:prstGeom>
                                            <a:ln w="19050">
                                              <a:tailEnd type="triangle"/>
                                            </a:ln>
                                          </p:spPr>
                                          <p:style>
                                            <a:lnRef idx="1">
                                              <a:schemeClr val="accent1"/>
                                            </a:lnRef>
                                            <a:fillRef idx="0">
                                              <a:schemeClr val="accent1"/>
                                            </a:fillRef>
                                            <a:effectRef idx="0">
                                              <a:schemeClr val="accent1"/>
                                            </a:effectRef>
                                            <a:fontRef idx="minor">
                                              <a:schemeClr val="tx1"/>
                                            </a:fontRef>
                                          </p:style>
                                        </p:cxnSp>
                                        <p:sp>
                                          <p:nvSpPr>
                                            <p:cNvPr id="72" name="TextBox 71"/>
                                            <p:cNvSpPr txBox="1"/>
                                            <p:nvPr/>
                                          </p:nvSpPr>
                                          <p:spPr>
                                            <a:xfrm>
                                              <a:off x="6784835" y="1685120"/>
                                              <a:ext cx="1172304" cy="400110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solidFill>
                                              <a:schemeClr val="bg1"/>
                                            </a:solidFill>
                                            <a:ln>
                                              <a:solidFill>
                                                <a:schemeClr val="accent1">
                                                  <a:shade val="95000"/>
                                                  <a:satMod val="105000"/>
                                                </a:schemeClr>
                                              </a:solidFill>
                                            </a:ln>
                                          </p:spPr>
                                          <p:txBody>
                                            <a:bodyPr wrap="square" rtlCol="0">
                                              <a:spAutoFit/>
                                            </a:bodyPr>
                                            <a:lstStyle/>
                                            <a:p>
                                              <a:pPr algn="ctr"/>
                                              <a:r>
                                                <a:rPr lang="en-CA" sz="1000" b="1" dirty="0" smtClean="0">
                                                  <a:solidFill>
                                                    <a:srgbClr val="FF0000"/>
                                                  </a:solidFill>
                                                </a:rPr>
                                                <a:t>72 h PCR &amp; Viability Test</a:t>
                                              </a:r>
                                              <a:endParaRPr lang="en-CA" sz="1000" b="1" dirty="0">
                                                <a:solidFill>
                                                  <a:srgbClr val="FF0000"/>
                                                </a:solidFill>
                                              </a:endParaRPr>
                                            </a:p>
                                          </p:txBody>
                                        </p:sp>
                                        <p:sp>
                                          <p:nvSpPr>
                                            <p:cNvPr id="73" name="TextBox 72"/>
                                            <p:cNvSpPr txBox="1"/>
                                            <p:nvPr/>
                                          </p:nvSpPr>
                                          <p:spPr>
                                            <a:xfrm>
                                              <a:off x="7528971" y="2810114"/>
                                              <a:ext cx="685800" cy="246221"/>
                                            </a:xfrm>
                                            <a:prstGeom prst="rect">
                                              <a:avLst/>
                                            </a:prstGeom>
                                            <a:noFill/>
                                          </p:spPr>
                                          <p:txBody>
                                            <a:bodyPr wrap="square" rtlCol="0">
                                              <a:spAutoFit/>
                                            </a:bodyPr>
                                            <a:lstStyle/>
                                            <a:p>
                                              <a:pPr algn="ctr"/>
                                              <a:r>
                                                <a:rPr lang="en-CA" sz="1000" b="1" dirty="0" smtClean="0"/>
                                                <a:t>Day 12</a:t>
                                              </a:r>
                                              <a:endParaRPr lang="en-CA" sz="1000" b="1" dirty="0"/>
                                            </a:p>
                                          </p:txBody>
                                        </p:sp>
                                      </p:grpSp>
                                      <p:cxnSp>
                                        <p:nvCxnSpPr>
                                          <p:cNvPr id="77" name="Straight Connector 76"/>
                                          <p:cNvCxnSpPr/>
                                          <p:nvPr/>
                                        </p:nvCxnSpPr>
                                        <p:spPr>
                                          <a:xfrm>
                                            <a:off x="3845977" y="2764747"/>
                                            <a:ext cx="0" cy="450000"/>
                                          </a:xfrm>
                                          <a:prstGeom prst="line">
                                            <a:avLst/>
                                          </a:prstGeom>
                                          <a:ln w="19050">
                                            <a:tailEnd type="triangle"/>
                                          </a:ln>
                                        </p:spPr>
                                        <p:style>
                                          <a:lnRef idx="1">
                                            <a:schemeClr val="accent1"/>
                                          </a:lnRef>
                                          <a:fillRef idx="0">
                                            <a:schemeClr val="accent1"/>
                                          </a:fillRef>
                                          <a:effectRef idx="0">
                                            <a:schemeClr val="accent1"/>
                                          </a:effectRef>
                                          <a:fontRef idx="minor">
                                            <a:schemeClr val="tx1"/>
                                          </a:fontRef>
                                        </p:style>
                                      </p:cxnSp>
                                    </p:grpSp>
                                    <p:cxnSp>
                                      <p:nvCxnSpPr>
                                        <p:cNvPr id="79" name="Straight Connector 78"/>
                                        <p:cNvCxnSpPr/>
                                        <p:nvPr/>
                                      </p:nvCxnSpPr>
                                      <p:spPr>
                                        <a:xfrm>
                                          <a:off x="5863434" y="2761454"/>
                                          <a:ext cx="0" cy="450000"/>
                                        </a:xfrm>
                                        <a:prstGeom prst="line">
                                          <a:avLst/>
                                        </a:prstGeom>
                                        <a:ln w="19050">
                                          <a:tailEnd type="triangle"/>
                                        </a:ln>
                                      </p:spPr>
                                      <p:style>
                                        <a:lnRef idx="1">
                                          <a:schemeClr val="accent1"/>
                                        </a:lnRef>
                                        <a:fillRef idx="0">
                                          <a:schemeClr val="accent1"/>
                                        </a:fillRef>
                                        <a:effectRef idx="0">
                                          <a:schemeClr val="accent1"/>
                                        </a:effectRef>
                                        <a:fontRef idx="minor">
                                          <a:schemeClr val="tx1"/>
                                        </a:fontRef>
                                      </p:style>
                                    </p:cxnSp>
                                  </p:grpSp>
                                </p:grpSp>
                                <p:cxnSp>
                                  <p:nvCxnSpPr>
                                    <p:cNvPr id="82" name="Straight Connector 81"/>
                                    <p:cNvCxnSpPr/>
                                    <p:nvPr/>
                                  </p:nvCxnSpPr>
                                  <p:spPr>
                                    <a:xfrm>
                                      <a:off x="6345538" y="3077300"/>
                                      <a:ext cx="0" cy="144000"/>
                                    </a:xfrm>
                                    <a:prstGeom prst="line">
                                      <a:avLst/>
                                    </a:prstGeom>
                                    <a:ln w="19050">
                                      <a:tailEnd type="triangle"/>
                                    </a:ln>
                                  </p:spPr>
                                  <p:style>
                                    <a:lnRef idx="1">
                                      <a:schemeClr val="accent1"/>
                                    </a:lnRef>
                                    <a:fillRef idx="0">
                                      <a:schemeClr val="accent1"/>
                                    </a:fillRef>
                                    <a:effectRef idx="0">
                                      <a:schemeClr val="accent1"/>
                                    </a:effectRef>
                                    <a:fontRef idx="minor">
                                      <a:schemeClr val="tx1"/>
                                    </a:fontRef>
                                  </p:style>
                                </p:cxnSp>
                                <p:sp>
                                  <p:nvSpPr>
                                    <p:cNvPr id="83" name="TextBox 82"/>
                                    <p:cNvSpPr txBox="1"/>
                                    <p:nvPr/>
                                  </p:nvSpPr>
                                  <p:spPr>
                                    <a:xfrm>
                                      <a:off x="6014368" y="2828128"/>
                                      <a:ext cx="668214" cy="246221"/>
                                    </a:xfrm>
                                    <a:prstGeom prst="rect">
                                      <a:avLst/>
                                    </a:prstGeom>
                                    <a:noFill/>
                                    <a:ln>
                                      <a:solidFill>
                                        <a:schemeClr val="accent1">
                                          <a:shade val="95000"/>
                                          <a:satMod val="105000"/>
                                        </a:schemeClr>
                                      </a:solidFill>
                                    </a:ln>
                                  </p:spPr>
                                  <p:txBody>
                                    <a:bodyPr wrap="square" rtlCol="0">
                                      <a:spAutoFit/>
                                    </a:bodyPr>
                                    <a:lstStyle/>
                                    <a:p>
                                      <a:pPr algn="ctr"/>
                                      <a:r>
                                        <a:rPr lang="en-CA" sz="1000" b="1" dirty="0" smtClean="0">
                                          <a:solidFill>
                                            <a:srgbClr val="FF0000"/>
                                          </a:solidFill>
                                        </a:rPr>
                                        <a:t>24 h PCR</a:t>
                                      </a:r>
                                      <a:endParaRPr lang="en-CA" sz="1000" b="1" dirty="0">
                                        <a:solidFill>
                                          <a:srgbClr val="FF0000"/>
                                        </a:solidFill>
                                      </a:endParaRPr>
                                    </a:p>
                                  </p:txBody>
                                </p:sp>
                              </p:grpSp>
                              <p:sp>
                                <p:nvSpPr>
                                  <p:cNvPr id="85" name="TextBox 84"/>
                                  <p:cNvSpPr txBox="1"/>
                                  <p:nvPr/>
                                </p:nvSpPr>
                                <p:spPr>
                                  <a:xfrm>
                                    <a:off x="3934619" y="3196270"/>
                                    <a:ext cx="685800" cy="246221"/>
                                  </a:xfrm>
                                  <a:prstGeom prst="rect">
                                    <a:avLst/>
                                  </a:prstGeom>
                                  <a:noFill/>
                                </p:spPr>
                                <p:txBody>
                                  <a:bodyPr wrap="square" rtlCol="0">
                                    <a:spAutoFit/>
                                  </a:bodyPr>
                                  <a:lstStyle/>
                                  <a:p>
                                    <a:pPr algn="ctr"/>
                                    <a:r>
                                      <a:rPr lang="en-CA" sz="1000" b="1" dirty="0" smtClean="0"/>
                                      <a:t>Day 5</a:t>
                                    </a:r>
                                    <a:endParaRPr lang="en-CA" sz="1000" b="1" dirty="0"/>
                                  </a:p>
                                </p:txBody>
                              </p:sp>
                            </p:grpSp>
                            <p:cxnSp>
                              <p:nvCxnSpPr>
                                <p:cNvPr id="88" name="Straight Connector 87"/>
                                <p:cNvCxnSpPr/>
                                <p:nvPr/>
                              </p:nvCxnSpPr>
                              <p:spPr>
                                <a:xfrm>
                                  <a:off x="7868978" y="2761454"/>
                                  <a:ext cx="0" cy="450000"/>
                                </a:xfrm>
                                <a:prstGeom prst="line">
                                  <a:avLst/>
                                </a:prstGeom>
                                <a:ln w="19050">
                                  <a:tailEnd type="triangle"/>
                                </a:ln>
                              </p:spPr>
                              <p:style>
                                <a:lnRef idx="1">
                                  <a:schemeClr val="accent1"/>
                                </a:lnRef>
                                <a:fillRef idx="0">
                                  <a:schemeClr val="accent1"/>
                                </a:fillRef>
                                <a:effectRef idx="0">
                                  <a:schemeClr val="accent1"/>
                                </a:effectRef>
                                <a:fontRef idx="minor">
                                  <a:schemeClr val="tx1"/>
                                </a:fontRef>
                              </p:style>
                            </p:cxnSp>
                          </p:grpSp>
                          <p:cxnSp>
                            <p:nvCxnSpPr>
                              <p:cNvPr id="90" name="Straight Connector 89"/>
                              <p:cNvCxnSpPr/>
                              <p:nvPr/>
                            </p:nvCxnSpPr>
                            <p:spPr>
                              <a:xfrm flipH="1" flipV="1">
                                <a:off x="7402889" y="3215799"/>
                                <a:ext cx="729914" cy="389185"/>
                              </a:xfrm>
                              <a:prstGeom prst="line">
                                <a:avLst/>
                              </a:prstGeom>
                              <a:ln w="19050">
                                <a:solidFill>
                                  <a:srgbClr val="00B050"/>
                                </a:solidFill>
                                <a:tailEnd type="triangle"/>
                              </a:ln>
                            </p:spPr>
                            <p:style>
                              <a:lnRef idx="1">
                                <a:schemeClr val="accent1"/>
                              </a:lnRef>
                              <a:fillRef idx="0">
                                <a:schemeClr val="accent1"/>
                              </a:fillRef>
                              <a:effectRef idx="0">
                                <a:schemeClr val="accent1"/>
                              </a:effectRef>
                              <a:fontRef idx="minor">
                                <a:schemeClr val="tx1"/>
                              </a:fontRef>
                            </p:style>
                          </p:cxnSp>
                          <p:sp>
                            <p:nvSpPr>
                              <p:cNvPr id="91" name="TextBox 90"/>
                              <p:cNvSpPr txBox="1"/>
                              <p:nvPr/>
                            </p:nvSpPr>
                            <p:spPr>
                              <a:xfrm>
                                <a:off x="8132803" y="3605848"/>
                                <a:ext cx="1032946" cy="246221"/>
                              </a:xfrm>
                              <a:prstGeom prst="rect">
                                <a:avLst/>
                              </a:prstGeom>
                              <a:solidFill>
                                <a:schemeClr val="accent3">
                                  <a:lumMod val="60000"/>
                                  <a:lumOff val="40000"/>
                                </a:schemeClr>
                              </a:solidFill>
                              <a:ln>
                                <a:solidFill>
                                  <a:srgbClr val="00B050"/>
                                </a:solidFill>
                              </a:ln>
                            </p:spPr>
                            <p:txBody>
                              <a:bodyPr wrap="square" rtlCol="0">
                                <a:spAutoFit/>
                              </a:bodyPr>
                              <a:lstStyle/>
                              <a:p>
                                <a:pPr algn="ctr"/>
                                <a:r>
                                  <a:rPr lang="en-CA" sz="1000" b="1" dirty="0" smtClean="0"/>
                                  <a:t>Cells Re-seeded</a:t>
                                </a:r>
                                <a:endParaRPr lang="en-CA" sz="1000" b="1" dirty="0"/>
                              </a:p>
                            </p:txBody>
                          </p:sp>
                        </p:grpSp>
                        <p:cxnSp>
                          <p:nvCxnSpPr>
                            <p:cNvPr id="93" name="Straight Connector 92"/>
                            <p:cNvCxnSpPr/>
                            <p:nvPr/>
                          </p:nvCxnSpPr>
                          <p:spPr>
                            <a:xfrm>
                              <a:off x="8352455" y="3072541"/>
                              <a:ext cx="0" cy="144000"/>
                            </a:xfrm>
                            <a:prstGeom prst="line">
                              <a:avLst/>
                            </a:prstGeom>
                            <a:ln w="19050">
                              <a:tailEnd type="triangle"/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  <p:sp>
                          <p:nvSpPr>
                            <p:cNvPr id="94" name="TextBox 93"/>
                            <p:cNvSpPr txBox="1"/>
                            <p:nvPr/>
                          </p:nvSpPr>
                          <p:spPr>
                            <a:xfrm>
                              <a:off x="8021285" y="2823369"/>
                              <a:ext cx="668214" cy="246221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solidFill>
                                <a:schemeClr val="accent1">
                                  <a:shade val="95000"/>
                                  <a:satMod val="105000"/>
                                </a:schemeClr>
                              </a:solidFill>
                            </a:ln>
                          </p:spPr>
                          <p:txBody>
                            <a:bodyPr wrap="square" rtlCol="0">
                              <a:spAutoFit/>
                            </a:bodyPr>
                            <a:lstStyle/>
                            <a:p>
                              <a:pPr algn="ctr"/>
                              <a:r>
                                <a:rPr lang="en-CA" sz="1000" b="1" dirty="0" smtClean="0">
                                  <a:solidFill>
                                    <a:srgbClr val="FF0000"/>
                                  </a:solidFill>
                                </a:rPr>
                                <a:t>24 h PCR</a:t>
                              </a:r>
                              <a:endParaRPr lang="en-CA" sz="1000" b="1" dirty="0">
                                <a:solidFill>
                                  <a:srgbClr val="FF0000"/>
                                </a:solidFill>
                              </a:endParaRPr>
                            </a:p>
                          </p:txBody>
                        </p:sp>
                      </p:grpSp>
                      <p:sp>
                        <p:nvSpPr>
                          <p:cNvPr id="96" name="TextBox 95"/>
                          <p:cNvSpPr txBox="1"/>
                          <p:nvPr/>
                        </p:nvSpPr>
                        <p:spPr>
                          <a:xfrm>
                            <a:off x="8003699" y="3189129"/>
                            <a:ext cx="685800" cy="246221"/>
                          </a:xfrm>
                          <a:prstGeom prst="rect">
                            <a:avLst/>
                          </a:prstGeom>
                          <a:noFill/>
                        </p:spPr>
                        <p:txBody>
                          <a:bodyPr wrap="square" rtlCol="0">
                            <a:spAutoFit/>
                          </a:bodyPr>
                          <a:lstStyle/>
                          <a:p>
                            <a:pPr algn="ctr"/>
                            <a:r>
                              <a:rPr lang="en-CA" sz="1000" b="1" dirty="0" smtClean="0"/>
                              <a:t>Day 13</a:t>
                            </a:r>
                            <a:endParaRPr lang="en-CA" sz="1000" b="1" dirty="0"/>
                          </a:p>
                        </p:txBody>
                      </p:sp>
                    </p:grpSp>
                    <p:sp>
                      <p:nvSpPr>
                        <p:cNvPr id="98" name="TextBox 97"/>
                        <p:cNvSpPr txBox="1"/>
                        <p:nvPr/>
                      </p:nvSpPr>
                      <p:spPr>
                        <a:xfrm>
                          <a:off x="9006678" y="3191383"/>
                          <a:ext cx="685800" cy="246221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CA" sz="1000" b="1" dirty="0" smtClean="0"/>
                            <a:t>Day 15</a:t>
                          </a:r>
                          <a:endParaRPr lang="en-CA" sz="1000" b="1" dirty="0"/>
                        </a:p>
                      </p:txBody>
                    </p:sp>
                    <p:cxnSp>
                      <p:nvCxnSpPr>
                        <p:cNvPr id="99" name="Straight Connector 98"/>
                        <p:cNvCxnSpPr/>
                        <p:nvPr/>
                      </p:nvCxnSpPr>
                      <p:spPr>
                        <a:xfrm>
                          <a:off x="9376106" y="2376706"/>
                          <a:ext cx="0" cy="828000"/>
                        </a:xfrm>
                        <a:prstGeom prst="line">
                          <a:avLst/>
                        </a:prstGeom>
                        <a:ln w="19050"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100" name="TextBox 99"/>
                        <p:cNvSpPr txBox="1"/>
                        <p:nvPr/>
                      </p:nvSpPr>
                      <p:spPr>
                        <a:xfrm>
                          <a:off x="8792705" y="2065605"/>
                          <a:ext cx="1172304" cy="400110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solidFill>
                            <a:schemeClr val="accent1">
                              <a:shade val="95000"/>
                              <a:satMod val="105000"/>
                            </a:schemeClr>
                          </a:solidFill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CA" sz="1000" b="1" dirty="0" smtClean="0">
                              <a:solidFill>
                                <a:srgbClr val="FF0000"/>
                              </a:solidFill>
                            </a:rPr>
                            <a:t>72 h PCR &amp; Viability Test</a:t>
                          </a:r>
                          <a:endParaRPr lang="en-CA" sz="1000" b="1" dirty="0">
                            <a:solidFill>
                              <a:srgbClr val="FF0000"/>
                            </a:solidFill>
                          </a:endParaRPr>
                        </a:p>
                      </p:txBody>
                    </p:sp>
                    <p:cxnSp>
                      <p:nvCxnSpPr>
                        <p:cNvPr id="101" name="Straight Connector 100"/>
                        <p:cNvCxnSpPr/>
                        <p:nvPr/>
                      </p:nvCxnSpPr>
                      <p:spPr>
                        <a:xfrm flipH="1" flipV="1">
                          <a:off x="9410759" y="3215285"/>
                          <a:ext cx="467460" cy="408184"/>
                        </a:xfrm>
                        <a:prstGeom prst="line">
                          <a:avLst/>
                        </a:prstGeom>
                        <a:ln w="19050">
                          <a:solidFill>
                            <a:srgbClr val="00B05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102" name="TextBox 101"/>
                        <p:cNvSpPr txBox="1"/>
                        <p:nvPr/>
                      </p:nvSpPr>
                      <p:spPr>
                        <a:xfrm>
                          <a:off x="9878219" y="3605848"/>
                          <a:ext cx="1032946" cy="246221"/>
                        </a:xfrm>
                        <a:prstGeom prst="rect">
                          <a:avLst/>
                        </a:prstGeom>
                        <a:solidFill>
                          <a:schemeClr val="accent3">
                            <a:lumMod val="60000"/>
                            <a:lumOff val="40000"/>
                          </a:schemeClr>
                        </a:solidFill>
                        <a:ln>
                          <a:solidFill>
                            <a:srgbClr val="00B050"/>
                          </a:solidFill>
                        </a:ln>
                      </p:spPr>
                      <p:txBody>
                        <a:bodyPr wrap="square" rtlCol="0">
                          <a:spAutoFit/>
                        </a:bodyPr>
                        <a:lstStyle/>
                        <a:p>
                          <a:pPr algn="ctr"/>
                          <a:r>
                            <a:rPr lang="en-CA" sz="1000" b="1" dirty="0" smtClean="0"/>
                            <a:t>Cells Re-seeded</a:t>
                          </a:r>
                          <a:endParaRPr lang="en-CA" sz="1000" b="1" dirty="0"/>
                        </a:p>
                      </p:txBody>
                    </p:sp>
                  </p:grpSp>
                  <p:grpSp>
                    <p:nvGrpSpPr>
                      <p:cNvPr id="107" name="Group 106"/>
                      <p:cNvGrpSpPr/>
                      <p:nvPr/>
                    </p:nvGrpSpPr>
                    <p:grpSpPr>
                      <a:xfrm>
                        <a:off x="9878219" y="3116373"/>
                        <a:ext cx="165190" cy="202296"/>
                        <a:chOff x="9954419" y="3116373"/>
                        <a:chExt cx="165190" cy="202296"/>
                      </a:xfrm>
                    </p:grpSpPr>
                    <p:sp>
                      <p:nvSpPr>
                        <p:cNvPr id="104" name="Rectangle 103"/>
                        <p:cNvSpPr/>
                        <p:nvPr/>
                      </p:nvSpPr>
                      <p:spPr>
                        <a:xfrm>
                          <a:off x="9975589" y="3116373"/>
                          <a:ext cx="108000" cy="20229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CA"/>
                        </a:p>
                      </p:txBody>
                    </p:sp>
                    <p:cxnSp>
                      <p:nvCxnSpPr>
                        <p:cNvPr id="105" name="Straight Connector 104"/>
                        <p:cNvCxnSpPr/>
                        <p:nvPr/>
                      </p:nvCxnSpPr>
                      <p:spPr>
                        <a:xfrm flipH="1">
                          <a:off x="9954419" y="3116373"/>
                          <a:ext cx="54000" cy="162924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000000"/>
                          </a:solidFill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06" name="Straight Connector 105"/>
                        <p:cNvCxnSpPr/>
                        <p:nvPr/>
                      </p:nvCxnSpPr>
                      <p:spPr>
                        <a:xfrm flipH="1">
                          <a:off x="10065609" y="3119575"/>
                          <a:ext cx="54000" cy="162924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000000"/>
                          </a:solidFill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108" name="Group 107"/>
                      <p:cNvGrpSpPr/>
                      <p:nvPr/>
                    </p:nvGrpSpPr>
                    <p:grpSpPr>
                      <a:xfrm>
                        <a:off x="10856029" y="3120183"/>
                        <a:ext cx="165190" cy="202296"/>
                        <a:chOff x="9954419" y="3116373"/>
                        <a:chExt cx="165190" cy="202296"/>
                      </a:xfrm>
                    </p:grpSpPr>
                    <p:sp>
                      <p:nvSpPr>
                        <p:cNvPr id="109" name="Rectangle 108"/>
                        <p:cNvSpPr/>
                        <p:nvPr/>
                      </p:nvSpPr>
                      <p:spPr>
                        <a:xfrm>
                          <a:off x="9975589" y="3116373"/>
                          <a:ext cx="108000" cy="202296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>
                          <a:noFill/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CA"/>
                        </a:p>
                      </p:txBody>
                    </p:sp>
                    <p:cxnSp>
                      <p:nvCxnSpPr>
                        <p:cNvPr id="110" name="Straight Connector 109"/>
                        <p:cNvCxnSpPr/>
                        <p:nvPr/>
                      </p:nvCxnSpPr>
                      <p:spPr>
                        <a:xfrm flipH="1">
                          <a:off x="9954419" y="3116373"/>
                          <a:ext cx="54000" cy="162924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000000"/>
                          </a:solidFill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111" name="Straight Connector 110"/>
                        <p:cNvCxnSpPr/>
                        <p:nvPr/>
                      </p:nvCxnSpPr>
                      <p:spPr>
                        <a:xfrm flipH="1">
                          <a:off x="10065609" y="3119575"/>
                          <a:ext cx="54000" cy="162924"/>
                        </a:xfrm>
                        <a:prstGeom prst="line">
                          <a:avLst/>
                        </a:prstGeom>
                        <a:ln w="25400">
                          <a:solidFill>
                            <a:srgbClr val="000000"/>
                          </a:solidFill>
                          <a:tailEnd type="non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cxnSp>
                  <p:nvCxnSpPr>
                    <p:cNvPr id="113" name="Straight Connector 112"/>
                    <p:cNvCxnSpPr/>
                    <p:nvPr/>
                  </p:nvCxnSpPr>
                  <p:spPr>
                    <a:xfrm>
                      <a:off x="10465796" y="2983075"/>
                      <a:ext cx="0" cy="234000"/>
                    </a:xfrm>
                    <a:prstGeom prst="line">
                      <a:avLst/>
                    </a:prstGeom>
                    <a:ln w="19050"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14" name="TextBox 113"/>
                    <p:cNvSpPr txBox="1"/>
                    <p:nvPr/>
                  </p:nvSpPr>
                  <p:spPr>
                    <a:xfrm>
                      <a:off x="9881296" y="2582345"/>
                      <a:ext cx="1172304" cy="400110"/>
                    </a:xfrm>
                    <a:prstGeom prst="rect">
                      <a:avLst/>
                    </a:prstGeom>
                    <a:noFill/>
                    <a:ln>
                      <a:solidFill>
                        <a:schemeClr val="accent1">
                          <a:shade val="95000"/>
                          <a:satMod val="105000"/>
                        </a:schemeClr>
                      </a:solidFill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en-CA" sz="1000" b="1" dirty="0" smtClean="0">
                          <a:solidFill>
                            <a:srgbClr val="FF0000"/>
                          </a:solidFill>
                        </a:rPr>
                        <a:t>Recovery Analysis: PCR (7 days)</a:t>
                      </a:r>
                      <a:endParaRPr lang="en-CA" sz="1000" b="1" dirty="0">
                        <a:solidFill>
                          <a:srgbClr val="FF0000"/>
                        </a:solidFill>
                      </a:endParaRPr>
                    </a:p>
                  </p:txBody>
                </p:sp>
              </p:grpSp>
              <p:cxnSp>
                <p:nvCxnSpPr>
                  <p:cNvPr id="116" name="Straight Connector 115"/>
                  <p:cNvCxnSpPr/>
                  <p:nvPr/>
                </p:nvCxnSpPr>
                <p:spPr>
                  <a:xfrm>
                    <a:off x="11910519" y="2957399"/>
                    <a:ext cx="0" cy="234000"/>
                  </a:xfrm>
                  <a:prstGeom prst="line">
                    <a:avLst/>
                  </a:prstGeom>
                  <a:ln w="19050"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17" name="TextBox 116"/>
                  <p:cNvSpPr txBox="1"/>
                  <p:nvPr/>
                </p:nvSpPr>
                <p:spPr>
                  <a:xfrm>
                    <a:off x="11326019" y="2556669"/>
                    <a:ext cx="1172304" cy="400110"/>
                  </a:xfrm>
                  <a:prstGeom prst="rect">
                    <a:avLst/>
                  </a:prstGeom>
                  <a:noFill/>
                  <a:ln>
                    <a:solidFill>
                      <a:schemeClr val="accent1">
                        <a:shade val="95000"/>
                        <a:satMod val="105000"/>
                      </a:schemeClr>
                    </a:solidFill>
                  </a:ln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CA" sz="1000" b="1" dirty="0" smtClean="0">
                        <a:solidFill>
                          <a:srgbClr val="FF0000"/>
                        </a:solidFill>
                      </a:rPr>
                      <a:t>Recovery Analysis: PCR (14 days)</a:t>
                    </a:r>
                    <a:endParaRPr lang="en-CA" sz="1000" b="1" dirty="0">
                      <a:solidFill>
                        <a:srgbClr val="FF0000"/>
                      </a:solidFill>
                    </a:endParaRPr>
                  </a:p>
                </p:txBody>
              </p:sp>
            </p:grpSp>
            <p:cxnSp>
              <p:nvCxnSpPr>
                <p:cNvPr id="119" name="Straight Connector 118"/>
                <p:cNvCxnSpPr/>
                <p:nvPr/>
              </p:nvCxnSpPr>
              <p:spPr>
                <a:xfrm flipH="1" flipV="1">
                  <a:off x="10473509" y="3226637"/>
                  <a:ext cx="852510" cy="396832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0" name="TextBox 119"/>
                <p:cNvSpPr txBox="1"/>
                <p:nvPr/>
              </p:nvSpPr>
              <p:spPr>
                <a:xfrm>
                  <a:off x="11326019" y="3605848"/>
                  <a:ext cx="1032946" cy="246221"/>
                </a:xfrm>
                <a:prstGeom prst="rect">
                  <a:avLst/>
                </a:pr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solidFill>
                    <a:srgbClr val="00B050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A" sz="1000" b="1" dirty="0" smtClean="0"/>
                    <a:t>Cells Re-seeded</a:t>
                  </a:r>
                  <a:endParaRPr lang="en-CA" sz="1000" b="1" dirty="0"/>
                </a:p>
              </p:txBody>
            </p:sp>
          </p:grpSp>
          <p:sp>
            <p:nvSpPr>
              <p:cNvPr id="122" name="TextBox 121"/>
              <p:cNvSpPr txBox="1"/>
              <p:nvPr/>
            </p:nvSpPr>
            <p:spPr>
              <a:xfrm>
                <a:off x="10106819" y="3218224"/>
                <a:ext cx="6858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A" sz="1000" b="1" dirty="0" smtClean="0"/>
                  <a:t>Day 19</a:t>
                </a:r>
                <a:endParaRPr lang="en-CA" sz="1000" b="1" dirty="0"/>
              </a:p>
            </p:txBody>
          </p:sp>
        </p:grpSp>
        <p:sp>
          <p:nvSpPr>
            <p:cNvPr id="124" name="TextBox 123"/>
            <p:cNvSpPr txBox="1"/>
            <p:nvPr/>
          </p:nvSpPr>
          <p:spPr>
            <a:xfrm>
              <a:off x="11326019" y="3172893"/>
              <a:ext cx="6858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sz="1000" b="1" dirty="0" smtClean="0"/>
                <a:t>Day 26</a:t>
              </a:r>
              <a:endParaRPr lang="en-CA" sz="1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96078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136</Words>
  <Application>Microsoft Office PowerPoint</Application>
  <PresentationFormat>Custom</PresentationFormat>
  <Paragraphs>45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Hamind</dc:creator>
  <cp:keywords/>
  <dc:description/>
  <cp:lastModifiedBy>Laughtin-Dunker, Kristin</cp:lastModifiedBy>
  <cp:revision>5</cp:revision>
  <dcterms:created xsi:type="dcterms:W3CDTF">2006-08-16T00:00:00Z</dcterms:created>
  <dcterms:modified xsi:type="dcterms:W3CDTF">2015-07-08T15:59:54Z</dcterms:modified>
  <cp:category/>
</cp:coreProperties>
</file>