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086" r:id="rId1"/>
  </p:sldMasterIdLst>
  <p:notesMasterIdLst>
    <p:notesMasterId r:id="rId28"/>
  </p:notesMasterIdLst>
  <p:handoutMasterIdLst>
    <p:handoutMasterId r:id="rId2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0" r:id="rId14"/>
    <p:sldId id="271" r:id="rId15"/>
    <p:sldId id="272" r:id="rId16"/>
    <p:sldId id="273" r:id="rId17"/>
    <p:sldId id="274" r:id="rId18"/>
    <p:sldId id="275" r:id="rId19"/>
    <p:sldId id="276" r:id="rId20"/>
    <p:sldId id="277" r:id="rId21"/>
    <p:sldId id="278" r:id="rId22"/>
    <p:sldId id="279" r:id="rId23"/>
    <p:sldId id="280" r:id="rId24"/>
    <p:sldId id="281" r:id="rId25"/>
    <p:sldId id="282" r:id="rId26"/>
    <p:sldId id="283" r:id="rId27"/>
  </p:sldIdLst>
  <p:sldSz cx="9144000" cy="6858000" type="screen4x3"/>
  <p:notesSz cx="7077075" cy="9363075"/>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ie Knight" initials="" lastIdx="8" clrIdx="0"/>
  <p:cmAuthor id="1" name="Kristin Laughtin-Dunker"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B78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040" autoAdjust="0"/>
  </p:normalViewPr>
  <p:slideViewPr>
    <p:cSldViewPr snapToGrid="0">
      <p:cViewPr varScale="1">
        <p:scale>
          <a:sx n="99" d="100"/>
          <a:sy n="99" d="100"/>
        </p:scale>
        <p:origin x="1944" y="78"/>
      </p:cViewPr>
      <p:guideLst/>
    </p:cSldViewPr>
  </p:slideViewPr>
  <p:notesTextViewPr>
    <p:cViewPr>
      <p:scale>
        <a:sx n="1" d="1"/>
        <a:sy n="1" d="1"/>
      </p:scale>
      <p:origin x="0" y="0"/>
    </p:cViewPr>
  </p:notesTextViewPr>
  <p:notesViewPr>
    <p:cSldViewPr snapToGrid="0">
      <p:cViewPr varScale="1">
        <p:scale>
          <a:sx n="88" d="100"/>
          <a:sy n="88" d="100"/>
        </p:scale>
        <p:origin x="3822" y="10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sz="quarter" idx="1"/>
          </p:nvPr>
        </p:nvSpPr>
        <p:spPr>
          <a:xfrm>
            <a:off x="4008705" y="0"/>
            <a:ext cx="3066733" cy="469780"/>
          </a:xfrm>
          <a:prstGeom prst="rect">
            <a:avLst/>
          </a:prstGeom>
        </p:spPr>
        <p:txBody>
          <a:bodyPr vert="horz" lIns="93936" tIns="46968" rIns="93936" bIns="46968" rtlCol="0"/>
          <a:lstStyle>
            <a:lvl1pPr algn="r">
              <a:defRPr sz="1200"/>
            </a:lvl1pPr>
          </a:lstStyle>
          <a:p>
            <a:fld id="{E05628B6-3BA7-4877-AD32-CCF8788BD41F}" type="datetimeFigureOut">
              <a:rPr lang="en-US" smtClean="0"/>
              <a:t>4/28/2015</a:t>
            </a:fld>
            <a:endParaRPr lang="en-US"/>
          </a:p>
        </p:txBody>
      </p:sp>
      <p:sp>
        <p:nvSpPr>
          <p:cNvPr id="4" name="Footer Placeholder 3"/>
          <p:cNvSpPr>
            <a:spLocks noGrp="1"/>
          </p:cNvSpPr>
          <p:nvPr>
            <p:ph type="ftr" sz="quarter" idx="2"/>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5" name="Slide Number Placeholder 4"/>
          <p:cNvSpPr>
            <a:spLocks noGrp="1"/>
          </p:cNvSpPr>
          <p:nvPr>
            <p:ph type="sldNum" sz="quarter" idx="3"/>
          </p:nvPr>
        </p:nvSpPr>
        <p:spPr>
          <a:xfrm>
            <a:off x="4008705" y="8893297"/>
            <a:ext cx="3066733" cy="469779"/>
          </a:xfrm>
          <a:prstGeom prst="rect">
            <a:avLst/>
          </a:prstGeom>
        </p:spPr>
        <p:txBody>
          <a:bodyPr vert="horz" lIns="93936" tIns="46968" rIns="93936" bIns="46968" rtlCol="0" anchor="b"/>
          <a:lstStyle>
            <a:lvl1pPr algn="r">
              <a:defRPr sz="1200"/>
            </a:lvl1pPr>
          </a:lstStyle>
          <a:p>
            <a:fld id="{8335EAB5-7964-410F-966A-6769C89034A0}" type="slidenum">
              <a:rPr lang="en-US" smtClean="0"/>
              <a:t>‹#›</a:t>
            </a:fld>
            <a:endParaRPr lang="en-US"/>
          </a:p>
        </p:txBody>
      </p:sp>
    </p:spTree>
    <p:extLst>
      <p:ext uri="{BB962C8B-B14F-4D97-AF65-F5344CB8AC3E}">
        <p14:creationId xmlns:p14="http://schemas.microsoft.com/office/powerpoint/2010/main" val="35211240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3" name="Shape 3"/>
          <p:cNvSpPr txBox="1">
            <a:spLocks noGrp="1"/>
          </p:cNvSpPr>
          <p:nvPr>
            <p:ph type="body" idx="1"/>
          </p:nvPr>
        </p:nvSpPr>
        <p:spPr>
          <a:xfrm>
            <a:off x="707708" y="4447461"/>
            <a:ext cx="5661659" cy="4213384"/>
          </a:xfrm>
          <a:prstGeom prst="rect">
            <a:avLst/>
          </a:prstGeom>
          <a:noFill/>
          <a:ln>
            <a:noFill/>
          </a:ln>
        </p:spPr>
        <p:txBody>
          <a:bodyPr lIns="93921" tIns="93921" rIns="93921" bIns="93921"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2082287892"/>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Shape 45"/>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46" name="Shape 46"/>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9750481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Shape 112"/>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13" name="Shape 113"/>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pPr marL="469682" indent="-326168">
              <a:buClr>
                <a:srgbClr val="000000"/>
              </a:buClr>
              <a:buSzPct val="127272"/>
              <a:buFont typeface="Arial"/>
              <a:buChar char="●"/>
            </a:pPr>
            <a:r>
              <a:rPr lang="en" dirty="0"/>
              <a:t>So, we created an OA presentation specifically aimed at an undergraduate audience. </a:t>
            </a:r>
          </a:p>
          <a:p>
            <a:pPr marL="469682" indent="-326168">
              <a:buClr>
                <a:srgbClr val="000000"/>
              </a:buClr>
              <a:buSzPct val="127272"/>
              <a:buFont typeface="Arial"/>
              <a:buChar char="●"/>
            </a:pPr>
            <a:r>
              <a:rPr lang="en" dirty="0"/>
              <a:t>We considered these questions as our guide for the presentation’s content with the hope of enhancing the current OA curriculum.</a:t>
            </a:r>
          </a:p>
        </p:txBody>
      </p:sp>
    </p:spTree>
    <p:extLst>
      <p:ext uri="{BB962C8B-B14F-4D97-AF65-F5344CB8AC3E}">
        <p14:creationId xmlns:p14="http://schemas.microsoft.com/office/powerpoint/2010/main" val="3090063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22" name="Shape 122"/>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r>
              <a:rPr lang="en"/>
              <a:t>Kristin first presented in-person and then archived the presentation so that it could be viewed by other sections of the course taught by different LBSU 302 faculty (online and hybrid)</a:t>
            </a:r>
          </a:p>
        </p:txBody>
      </p:sp>
    </p:spTree>
    <p:extLst>
      <p:ext uri="{BB962C8B-B14F-4D97-AF65-F5344CB8AC3E}">
        <p14:creationId xmlns:p14="http://schemas.microsoft.com/office/powerpoint/2010/main" val="441748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30" name="Shape 130"/>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r>
              <a:rPr lang="en" dirty="0"/>
              <a:t>Annie’s anecdotal evidence - As a result of Kristin’s presentation (in-person and online) I noticed more passionate discussions and observations shared by students (in-class, discussion board posts, journal entries, blog posts) when asked to consider the implications of OA in terms of access to research, especially publically funded research. I also noticed my students being more adventurous with using different OA repositories. </a:t>
            </a:r>
          </a:p>
          <a:p>
            <a:endParaRPr dirty="0"/>
          </a:p>
          <a:p>
            <a:r>
              <a:rPr lang="en" b="1" dirty="0"/>
              <a:t>BUT, we wanted feedback from other LBSU 302 faculty who used Kristin’s presentation to revamp their OA instruction…</a:t>
            </a:r>
          </a:p>
          <a:p>
            <a:endParaRPr b="1" dirty="0"/>
          </a:p>
          <a:p>
            <a:r>
              <a:rPr lang="en" b="1" dirty="0"/>
              <a:t>So, we got all the necessary IRB permissions and conducted focus group sessions with 8 different LBSU 302 faculty. The sessions were conducted online and via phone.</a:t>
            </a:r>
          </a:p>
          <a:p>
            <a:r>
              <a:rPr lang="en" b="1" dirty="0"/>
              <a:t/>
            </a:r>
            <a:br>
              <a:rPr lang="en" b="1" dirty="0"/>
            </a:br>
            <a:endParaRPr lang="en" b="1" dirty="0"/>
          </a:p>
          <a:p>
            <a:endParaRPr dirty="0"/>
          </a:p>
        </p:txBody>
      </p:sp>
    </p:spTree>
    <p:extLst>
      <p:ext uri="{BB962C8B-B14F-4D97-AF65-F5344CB8AC3E}">
        <p14:creationId xmlns:p14="http://schemas.microsoft.com/office/powerpoint/2010/main" val="28777672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48" name="Shape 148"/>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893286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Shape 153"/>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54" name="Shape 154"/>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41689211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0" name="Shape 160"/>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1451316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66" name="Shape 166"/>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8408127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2" name="Shape 172"/>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23301281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Shape 178"/>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79" name="Shape 179"/>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3015978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Shape 184"/>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85" name="Shape 185"/>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4730498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54" name="Shape 54"/>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915851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Shape 190"/>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1" name="Shape 191"/>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1337230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Shape 196"/>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97" name="Shape 197"/>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16158189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3" name="Shape 203"/>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r>
              <a:rPr lang="en"/>
              <a:t>How this experience of teaching OA has inspired and influenced my work as a community college librarian</a:t>
            </a:r>
          </a:p>
        </p:txBody>
      </p:sp>
    </p:spTree>
    <p:extLst>
      <p:ext uri="{BB962C8B-B14F-4D97-AF65-F5344CB8AC3E}">
        <p14:creationId xmlns:p14="http://schemas.microsoft.com/office/powerpoint/2010/main" val="157489387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Shape 208"/>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09" name="Shape 209"/>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305251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Shape 215"/>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16" name="Shape 216"/>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dirty="0"/>
          </a:p>
        </p:txBody>
      </p:sp>
    </p:spTree>
    <p:extLst>
      <p:ext uri="{BB962C8B-B14F-4D97-AF65-F5344CB8AC3E}">
        <p14:creationId xmlns:p14="http://schemas.microsoft.com/office/powerpoint/2010/main" val="26760781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Shape 221"/>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2" name="Shape 222"/>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1975478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Shape 228"/>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229" name="Shape 229"/>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39819087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Shape 61"/>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62" name="Shape 62"/>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2813309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
        <p:cNvGrpSpPr/>
        <p:nvPr/>
      </p:nvGrpSpPr>
      <p:grpSpPr>
        <a:xfrm>
          <a:off x="0" y="0"/>
          <a:ext cx="0" cy="0"/>
          <a:chOff x="0" y="0"/>
          <a:chExt cx="0" cy="0"/>
        </a:xfrm>
      </p:grpSpPr>
      <p:sp>
        <p:nvSpPr>
          <p:cNvPr id="69" name="Shape 69"/>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0" name="Shape 70"/>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3001438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77" name="Shape 77"/>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pPr marL="469682" indent="-326168">
              <a:buClr>
                <a:srgbClr val="000000"/>
              </a:buClr>
              <a:buSzPct val="127272"/>
              <a:buFont typeface="Arial"/>
              <a:buChar char="●"/>
            </a:pPr>
            <a:r>
              <a:rPr lang="en" dirty="0"/>
              <a:t>Required 3-unit, 8-week course for all Brandman undergraduates, offered in hybrid and fully online versions (fully asynchronous with no class meetings, as required by the university)</a:t>
            </a:r>
          </a:p>
          <a:p>
            <a:pPr marL="469682" indent="-326168">
              <a:buClr>
                <a:srgbClr val="000000"/>
              </a:buClr>
              <a:buSzPct val="127272"/>
              <a:buFont typeface="Arial"/>
              <a:buChar char="●"/>
            </a:pPr>
            <a:r>
              <a:rPr lang="en" dirty="0"/>
              <a:t>Lifelong research skills to support academic, professional, and personal goals.</a:t>
            </a:r>
          </a:p>
          <a:p>
            <a:pPr marL="469682" indent="-326168">
              <a:buClr>
                <a:srgbClr val="000000"/>
              </a:buClr>
              <a:buSzPct val="127272"/>
              <a:buFont typeface="Arial"/>
              <a:buChar char="●"/>
            </a:pPr>
            <a:r>
              <a:rPr lang="en" dirty="0"/>
              <a:t>Diverse student population consisting mostly of returning adult and working students.</a:t>
            </a:r>
          </a:p>
          <a:p>
            <a:pPr marL="469682" indent="-326168">
              <a:buClr>
                <a:srgbClr val="000000"/>
              </a:buClr>
              <a:buSzPct val="127272"/>
              <a:buFont typeface="Arial"/>
              <a:buChar char="●"/>
            </a:pPr>
            <a:r>
              <a:rPr lang="en" dirty="0"/>
              <a:t>LBSU 302 developed within the framework of the university’s course development model.</a:t>
            </a:r>
          </a:p>
          <a:p>
            <a:pPr marL="469682" indent="-326168">
              <a:buClr>
                <a:srgbClr val="000000"/>
              </a:buClr>
              <a:buSzPct val="127272"/>
              <a:buFont typeface="Arial"/>
              <a:buChar char="●"/>
            </a:pPr>
            <a:r>
              <a:rPr lang="en" dirty="0"/>
              <a:t>Originally designed in 2012 to meet ACRL IL Competency Standards and expectations for the university’s upper-division research courses.</a:t>
            </a:r>
          </a:p>
          <a:p>
            <a:pPr marL="469682" indent="-326168">
              <a:buClr>
                <a:srgbClr val="000000"/>
              </a:buClr>
              <a:buSzPct val="127272"/>
              <a:buFont typeface="Arial"/>
              <a:buChar char="●"/>
            </a:pPr>
            <a:r>
              <a:rPr lang="en" dirty="0"/>
              <a:t>Explain Brandman’s course development model</a:t>
            </a:r>
          </a:p>
        </p:txBody>
      </p:sp>
    </p:spTree>
    <p:extLst>
      <p:ext uri="{BB962C8B-B14F-4D97-AF65-F5344CB8AC3E}">
        <p14:creationId xmlns:p14="http://schemas.microsoft.com/office/powerpoint/2010/main" val="2938163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85" name="Shape 85"/>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1312429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1" name="Shape 91"/>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pPr marL="469682" indent="-326168">
              <a:buClr>
                <a:srgbClr val="000000"/>
              </a:buClr>
              <a:buSzPct val="127272"/>
              <a:buFont typeface="Arial"/>
              <a:buChar char="-"/>
            </a:pPr>
            <a:r>
              <a:rPr lang="en" dirty="0"/>
              <a:t>Discussing information ethics regarding the economic structure and access limits involved with more traditional, capitalist based publishing models as compared to copyright alternatives and open access initiatives as found with Creative Commons and open access journals. </a:t>
            </a:r>
          </a:p>
          <a:p>
            <a:pPr marL="469682" indent="-326168">
              <a:buClr>
                <a:srgbClr val="000000"/>
              </a:buClr>
              <a:buSzPct val="127272"/>
              <a:buFont typeface="Arial"/>
              <a:buChar char="-"/>
            </a:pPr>
            <a:r>
              <a:rPr lang="en" dirty="0"/>
              <a:t>As students explored OA repositories to complete their course assignments and activities for the week, they were encouraged to keep track of particular open journals that would support  their professional development beyond school. </a:t>
            </a:r>
          </a:p>
        </p:txBody>
      </p:sp>
    </p:spTree>
    <p:extLst>
      <p:ext uri="{BB962C8B-B14F-4D97-AF65-F5344CB8AC3E}">
        <p14:creationId xmlns:p14="http://schemas.microsoft.com/office/powerpoint/2010/main" val="35776797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Shape 98"/>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99" name="Shape 99"/>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pPr marL="469682" indent="-326168">
              <a:buClr>
                <a:srgbClr val="000000"/>
              </a:buClr>
              <a:buSzPct val="127272"/>
              <a:buFont typeface="Arial"/>
              <a:buChar char="●"/>
            </a:pPr>
            <a:r>
              <a:rPr lang="en" dirty="0"/>
              <a:t>The main assignment for the week involved students using different OA repositories </a:t>
            </a:r>
          </a:p>
          <a:p>
            <a:pPr marL="469682" indent="-326168">
              <a:buClr>
                <a:srgbClr val="000000"/>
              </a:buClr>
              <a:buSzPct val="127272"/>
              <a:buFont typeface="Arial"/>
              <a:buChar char="●"/>
            </a:pPr>
            <a:r>
              <a:rPr lang="en" dirty="0"/>
              <a:t>This was the 4th of a series of guided search assignments designed to help students incrementally develop their cumulative annotated bibliography and literature reviews due at the end of the term.</a:t>
            </a:r>
          </a:p>
          <a:p>
            <a:pPr marL="469682" indent="-326168">
              <a:buClr>
                <a:srgbClr val="000000"/>
              </a:buClr>
              <a:buSzPct val="127272"/>
              <a:buFont typeface="Arial"/>
              <a:buChar char="●"/>
            </a:pPr>
            <a:r>
              <a:rPr lang="en" dirty="0"/>
              <a:t>Students were introduced and guided through searches of various OA repositories, including DOAJ, OAJSE, and others. </a:t>
            </a:r>
          </a:p>
          <a:p>
            <a:pPr marL="469682" indent="-326168">
              <a:buClr>
                <a:srgbClr val="000000"/>
              </a:buClr>
              <a:buSzPct val="127272"/>
              <a:buFont typeface="Arial"/>
              <a:buChar char="●"/>
            </a:pPr>
            <a:r>
              <a:rPr lang="en" dirty="0"/>
              <a:t>They were reminded of searching, reading comprehension, and information evaluation strategies introduced in previous weeks where they were required to use general and subject specific library databases to locate scholarship related to their research questions. </a:t>
            </a:r>
          </a:p>
          <a:p>
            <a:pPr marL="469682" indent="-326168">
              <a:buClr>
                <a:srgbClr val="000000"/>
              </a:buClr>
              <a:buSzPct val="127272"/>
              <a:buFont typeface="Arial"/>
              <a:buChar char="●"/>
            </a:pPr>
            <a:r>
              <a:rPr lang="en" dirty="0"/>
              <a:t>What they turned in for this assignment included citations, annotations, and notes about their research process to explain their selection and evaluation methods</a:t>
            </a:r>
          </a:p>
          <a:p>
            <a:pPr marL="469682" indent="-326168">
              <a:buClr>
                <a:srgbClr val="000000"/>
              </a:buClr>
              <a:buSzPct val="127272"/>
              <a:buFont typeface="Arial"/>
              <a:buChar char="●"/>
            </a:pPr>
            <a:r>
              <a:rPr lang="en" dirty="0"/>
              <a:t>For the annotation portion of the assignment, they were guided through the writing process by having to respond to a series of specific questions, such as:</a:t>
            </a:r>
          </a:p>
          <a:p>
            <a:pPr marL="939363" lvl="1" indent="-326168">
              <a:buClr>
                <a:srgbClr val="000000"/>
              </a:buClr>
              <a:buSzPct val="127272"/>
              <a:buFont typeface="Courier New"/>
              <a:buChar char="o"/>
            </a:pPr>
            <a:r>
              <a:rPr lang="en" dirty="0"/>
              <a:t>What do you think are the main ideas and discoveries presented in the article?</a:t>
            </a:r>
          </a:p>
          <a:p>
            <a:pPr marL="939363" lvl="1" indent="-326168">
              <a:buClr>
                <a:srgbClr val="000000"/>
              </a:buClr>
              <a:buSzPct val="127272"/>
              <a:buFont typeface="Courier New"/>
              <a:buChar char="o"/>
            </a:pPr>
            <a:r>
              <a:rPr lang="en" dirty="0"/>
              <a:t>How does this specifically relate to one or more aspects of your research question?</a:t>
            </a:r>
          </a:p>
          <a:p>
            <a:pPr marL="939363" lvl="1" indent="-326168">
              <a:buClr>
                <a:srgbClr val="000000"/>
              </a:buClr>
              <a:buSzPct val="127272"/>
              <a:buFont typeface="Courier New"/>
              <a:buChar char="o"/>
            </a:pPr>
            <a:r>
              <a:rPr lang="en" dirty="0"/>
              <a:t>What questions are you left with after reading this article, and how will this affect your research in trying to find answers to your research question?</a:t>
            </a:r>
          </a:p>
          <a:p>
            <a:pPr marL="469682" indent="-326168">
              <a:buClr>
                <a:srgbClr val="000000"/>
              </a:buClr>
              <a:buSzPct val="127272"/>
              <a:buFont typeface="Arial"/>
              <a:buChar char="●"/>
            </a:pPr>
            <a:r>
              <a:rPr lang="en" dirty="0"/>
              <a:t>Though this assignment may seem basic, the intention behind it and research process involved for the students fit within the larger information competency learning outcome goals and framework of the course</a:t>
            </a:r>
          </a:p>
          <a:p>
            <a:pPr marL="469682" indent="-326168">
              <a:buClr>
                <a:srgbClr val="000000"/>
              </a:buClr>
              <a:buSzPct val="127272"/>
              <a:buFont typeface="Arial"/>
              <a:buChar char="●"/>
            </a:pPr>
            <a:r>
              <a:rPr lang="en" dirty="0"/>
              <a:t>Beyond introducing students to open access scholarship, this assignment gave students free tools they could take with them beyond the university and into their professional lives -- especially considering the lack of access to subscription-based resources many of them would experience after graduating.</a:t>
            </a:r>
          </a:p>
          <a:p>
            <a:pPr marL="469682" indent="-326168">
              <a:buClr>
                <a:srgbClr val="000000"/>
              </a:buClr>
              <a:buSzPct val="127272"/>
              <a:buFont typeface="Arial"/>
              <a:buChar char="●"/>
            </a:pPr>
            <a:r>
              <a:rPr lang="en" dirty="0"/>
              <a:t>But I still felt like my curriculum was somewhat flat and not as meaningful to students as I felt it could be...</a:t>
            </a:r>
          </a:p>
          <a:p>
            <a:endParaRPr dirty="0"/>
          </a:p>
          <a:p>
            <a:endParaRPr dirty="0"/>
          </a:p>
          <a:p>
            <a:endParaRPr dirty="0"/>
          </a:p>
          <a:p>
            <a:endParaRPr dirty="0"/>
          </a:p>
          <a:p>
            <a:endParaRPr dirty="0"/>
          </a:p>
          <a:p>
            <a:endParaRPr dirty="0"/>
          </a:p>
          <a:p>
            <a:endParaRPr dirty="0"/>
          </a:p>
          <a:p>
            <a:endParaRPr dirty="0"/>
          </a:p>
          <a:p>
            <a:endParaRPr dirty="0"/>
          </a:p>
          <a:p>
            <a:endParaRPr dirty="0"/>
          </a:p>
        </p:txBody>
      </p:sp>
    </p:spTree>
    <p:extLst>
      <p:ext uri="{BB962C8B-B14F-4D97-AF65-F5344CB8AC3E}">
        <p14:creationId xmlns:p14="http://schemas.microsoft.com/office/powerpoint/2010/main" val="4064925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1196975" y="701675"/>
            <a:ext cx="4683125" cy="35115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
        <p:nvSpPr>
          <p:cNvPr id="107" name="Shape 107"/>
          <p:cNvSpPr txBox="1">
            <a:spLocks noGrp="1"/>
          </p:cNvSpPr>
          <p:nvPr>
            <p:ph type="body" idx="1"/>
          </p:nvPr>
        </p:nvSpPr>
        <p:spPr>
          <a:xfrm>
            <a:off x="707708" y="4447461"/>
            <a:ext cx="5661659" cy="4213384"/>
          </a:xfrm>
          <a:prstGeom prst="rect">
            <a:avLst/>
          </a:prstGeom>
        </p:spPr>
        <p:txBody>
          <a:bodyPr lIns="93921" tIns="93921" rIns="93921" bIns="93921" anchor="t" anchorCtr="0">
            <a:noAutofit/>
          </a:bodyPr>
          <a:lstStyle/>
          <a:p>
            <a:endParaRPr/>
          </a:p>
        </p:txBody>
      </p:sp>
    </p:spTree>
    <p:extLst>
      <p:ext uri="{BB962C8B-B14F-4D97-AF65-F5344CB8AC3E}">
        <p14:creationId xmlns:p14="http://schemas.microsoft.com/office/powerpoint/2010/main" val="4555864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9" name="Picture 8" descr="SD-PanelTitle-GrommetsCombin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a:xfrm>
            <a:off x="1921934" y="5054602"/>
            <a:ext cx="4064860" cy="279400"/>
          </a:xfrm>
        </p:spPr>
        <p:txBody>
          <a:bodyPr/>
          <a:lstStyle/>
          <a:p>
            <a:endParaRPr lang="en-US" dirty="0"/>
          </a:p>
        </p:txBody>
      </p:sp>
      <p:sp>
        <p:nvSpPr>
          <p:cNvPr id="6" name="Slide Number Placeholder 5"/>
          <p:cNvSpPr>
            <a:spLocks noGrp="1"/>
          </p:cNvSpPr>
          <p:nvPr>
            <p:ph type="sldNum" sz="quarter" idx="12"/>
          </p:nvPr>
        </p:nvSpPr>
        <p:spPr>
          <a:xfrm>
            <a:off x="6817317" y="5054602"/>
            <a:ext cx="413483" cy="279400"/>
          </a:xfrm>
        </p:spPr>
        <p:txBody>
          <a:bodyPr/>
          <a:lstStyle/>
          <a:p>
            <a:pPr>
              <a:spcBef>
                <a:spcPts val="0"/>
              </a:spcBef>
              <a:buNone/>
            </a:pPr>
            <a:fld id="{00000000-1234-1234-1234-123412341234}" type="slidenum">
              <a:rPr lang="en" smtClean="0"/>
              <a:t>‹#›</a:t>
            </a:fld>
            <a:endParaRPr lang="en"/>
          </a:p>
        </p:txBody>
      </p:sp>
      <p:cxnSp>
        <p:nvCxnSpPr>
          <p:cNvPr id="15" name="Straight Connector 14"/>
          <p:cNvCxnSpPr/>
          <p:nvPr/>
        </p:nvCxnSpPr>
        <p:spPr>
          <a:xfrm>
            <a:off x="2019825" y="3471329"/>
            <a:ext cx="5113083"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394501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1473021476"/>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15" name="Straight Connector 14"/>
          <p:cNvCxnSpPr/>
          <p:nvPr/>
        </p:nvCxnSpPr>
        <p:spPr>
          <a:xfrm>
            <a:off x="1278465" y="4140199"/>
            <a:ext cx="6606425"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58666360"/>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54917154"/>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82288221"/>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4"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5442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1"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15" name="Straight Connector 14"/>
          <p:cNvCxnSpPr/>
          <p:nvPr/>
        </p:nvCxnSpPr>
        <p:spPr>
          <a:xfrm>
            <a:off x="1278469" y="3429000"/>
            <a:ext cx="6606421"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2046302"/>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14" name="Straight Connector 13"/>
          <p:cNvCxnSpPr/>
          <p:nvPr/>
        </p:nvCxnSpPr>
        <p:spPr>
          <a:xfrm>
            <a:off x="1278466" y="2354670"/>
            <a:ext cx="660642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3371065"/>
      </p:ext>
    </p:extLst>
  </p:cSld>
  <p:clrMapOvr>
    <a:masterClrMapping/>
  </p:clrMapOvr>
  <p:hf sldNum="0" hdr="0" ft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14" name="Straight Connector 13"/>
          <p:cNvCxnSpPr/>
          <p:nvPr/>
        </p:nvCxnSpPr>
        <p:spPr>
          <a:xfrm>
            <a:off x="6245512" y="906873"/>
            <a:ext cx="0" cy="4968993"/>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15587640"/>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3" name="Shape 23"/>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4" name="Shape 24"/>
          <p:cNvSpPr txBox="1">
            <a:spLocks noGrp="1"/>
          </p:cNvSpPr>
          <p:nvPr>
            <p:ph type="body" idx="1"/>
          </p:nvPr>
        </p:nvSpPr>
        <p:spPr>
          <a:xfrm>
            <a:off x="457200"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5" name="Shape 25"/>
          <p:cNvSpPr txBox="1">
            <a:spLocks noGrp="1"/>
          </p:cNvSpPr>
          <p:nvPr>
            <p:ph type="body" idx="2"/>
          </p:nvPr>
        </p:nvSpPr>
        <p:spPr>
          <a:xfrm>
            <a:off x="4692273" y="1600200"/>
            <a:ext cx="39945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8287173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4"/>
        <p:cNvGrpSpPr/>
        <p:nvPr/>
      </p:nvGrpSpPr>
      <p:grpSpPr>
        <a:xfrm>
          <a:off x="0" y="0"/>
          <a:ext cx="0" cy="0"/>
          <a:chOff x="0" y="0"/>
          <a:chExt cx="0" cy="0"/>
        </a:xfrm>
      </p:grpSpPr>
      <p:sp>
        <p:nvSpPr>
          <p:cNvPr id="17" name="Shape 17"/>
          <p:cNvSpPr txBox="1">
            <a:spLocks noGrp="1"/>
          </p:cNvSpPr>
          <p:nvPr>
            <p:ph type="title"/>
          </p:nvPr>
        </p:nvSpPr>
        <p:spPr>
          <a:xfrm>
            <a:off x="457200" y="274637"/>
            <a:ext cx="8229600" cy="1143000"/>
          </a:xfrm>
          <a:prstGeom prst="rect">
            <a:avLst/>
          </a:prstGeom>
        </p:spPr>
        <p:txBody>
          <a:bodyPr lIns="91425" tIns="91425" rIns="91425" b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body" idx="1"/>
          </p:nvPr>
        </p:nvSpPr>
        <p:spPr>
          <a:xfrm>
            <a:off x="457200" y="1600200"/>
            <a:ext cx="8229600" cy="49677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9" name="Shape 19"/>
          <p:cNvSpPr txBox="1">
            <a:spLocks noGrp="1"/>
          </p:cNvSpPr>
          <p:nvPr>
            <p:ph type="sldNum" idx="12"/>
          </p:nvPr>
        </p:nvSpPr>
        <p:spPr>
          <a:xfrm>
            <a:off x="8556791" y="6333134"/>
            <a:ext cx="548699" cy="524699"/>
          </a:xfrm>
          <a:prstGeom prst="rect">
            <a:avLst/>
          </a:prstGeom>
        </p:spPr>
        <p:txBody>
          <a:bodyPr lIns="91425" tIns="91425" rIns="91425" bIns="91425" anchor="ctr" anchorCtr="0">
            <a:noAutofit/>
          </a:bodyPr>
          <a:lstStyle>
            <a:lvl1pPr>
              <a:spcBef>
                <a:spcPts val="0"/>
              </a:spcBef>
              <a:buNone/>
              <a:defRPr/>
            </a:lvl1pPr>
          </a:lstStyle>
          <a:p>
            <a:pPr>
              <a:spcBef>
                <a:spcPts val="0"/>
              </a:spcBef>
              <a:buNone/>
            </a:pPr>
            <a:fld id="{00000000-1234-1234-1234-123412341234}" type="slidenum">
              <a:rPr lang="en"/>
              <a:t>‹#›</a:t>
            </a:fld>
            <a:endParaRPr lang="en"/>
          </a:p>
        </p:txBody>
      </p:sp>
    </p:spTree>
    <p:extLst>
      <p:ext uri="{BB962C8B-B14F-4D97-AF65-F5344CB8AC3E}">
        <p14:creationId xmlns:p14="http://schemas.microsoft.com/office/powerpoint/2010/main" val="4223378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6" y="2354670"/>
            <a:ext cx="6595533"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5BFA754-D5C3-4E66-96A6-867B257F58DC}" type="datetimeFigureOut">
              <a:rPr lang="en-US" smtClean="0"/>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235835003"/>
      </p:ext>
    </p:extLst>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31" name="Straight Connector 30"/>
          <p:cNvCxnSpPr/>
          <p:nvPr/>
        </p:nvCxnSpPr>
        <p:spPr>
          <a:xfrm>
            <a:off x="1278466" y="3599392"/>
            <a:ext cx="6595533"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99253210"/>
      </p:ext>
    </p:extLst>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957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5BFA754-D5C3-4E66-96A6-867B257F58DC}" type="datetimeFigureOut">
              <a:rPr lang="en-US" smtClean="0"/>
              <a:t>4/28/2015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2395904524"/>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2"/>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2"/>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41" name="Straight Connector 40"/>
          <p:cNvCxnSpPr/>
          <p:nvPr/>
        </p:nvCxnSpPr>
        <p:spPr>
          <a:xfrm>
            <a:off x="1278466" y="235467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51115067"/>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14" name="Straight Connector 13"/>
          <p:cNvCxnSpPr/>
          <p:nvPr/>
        </p:nvCxnSpPr>
        <p:spPr>
          <a:xfrm>
            <a:off x="1278466" y="2354670"/>
            <a:ext cx="659553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6870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40509357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cxnSp>
        <p:nvCxnSpPr>
          <p:cNvPr id="16" name="Straight Connector 15"/>
          <p:cNvCxnSpPr/>
          <p:nvPr/>
        </p:nvCxnSpPr>
        <p:spPr>
          <a:xfrm>
            <a:off x="1278466" y="2912533"/>
            <a:ext cx="2333594" cy="0"/>
          </a:xfrm>
          <a:prstGeom prst="line">
            <a:avLst/>
          </a:prstGeom>
          <a:ln w="15875">
            <a:solidFill>
              <a:schemeClr val="accent1">
                <a:lumMod val="60000"/>
                <a:lumOff val="40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10846521"/>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218221"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4/28/2015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2705182058"/>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3.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7" name="Picture 6" descr="SD-PanelContent-GrommetsCombined.png"/>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4/28/2015</a:t>
            </a:fld>
            <a:endParaRPr lang="en-US" dirty="0"/>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spcBef>
                <a:spcPts val="0"/>
              </a:spcBef>
              <a:buNone/>
            </a:pPr>
            <a:fld id="{00000000-1234-1234-1234-123412341234}" type="slidenum">
              <a:rPr lang="en" smtClean="0"/>
              <a:t>‹#›</a:t>
            </a:fld>
            <a:endParaRPr lang="en"/>
          </a:p>
        </p:txBody>
      </p:sp>
    </p:spTree>
    <p:extLst>
      <p:ext uri="{BB962C8B-B14F-4D97-AF65-F5344CB8AC3E}">
        <p14:creationId xmlns:p14="http://schemas.microsoft.com/office/powerpoint/2010/main" val="353481753"/>
      </p:ext>
    </p:extLst>
  </p:cSld>
  <p:clrMap bg1="lt1" tx1="dk1" bg2="lt2" tx2="dk2" accent1="accent1" accent2="accent2" accent3="accent3" accent4="accent4" accent5="accent5" accent6="accent6" hlink="hlink" folHlink="folHlink"/>
  <p:sldLayoutIdLst>
    <p:sldLayoutId id="2147484087" r:id="rId1"/>
    <p:sldLayoutId id="2147484088" r:id="rId2"/>
    <p:sldLayoutId id="2147484089" r:id="rId3"/>
    <p:sldLayoutId id="2147484090" r:id="rId4"/>
    <p:sldLayoutId id="2147484091" r:id="rId5"/>
    <p:sldLayoutId id="2147484092" r:id="rId6"/>
    <p:sldLayoutId id="2147484093" r:id="rId7"/>
    <p:sldLayoutId id="2147484094" r:id="rId8"/>
    <p:sldLayoutId id="2147484095" r:id="rId9"/>
    <p:sldLayoutId id="2147484096" r:id="rId10"/>
    <p:sldLayoutId id="2147484097" r:id="rId11"/>
    <p:sldLayoutId id="2147484098" r:id="rId12"/>
    <p:sldLayoutId id="2147484099" r:id="rId13"/>
    <p:sldLayoutId id="2147484100" r:id="rId14"/>
    <p:sldLayoutId id="2147484101" r:id="rId15"/>
    <p:sldLayoutId id="2147484102" r:id="rId16"/>
    <p:sldLayoutId id="2147484103" r:id="rId17"/>
    <p:sldLayoutId id="2147484104" r:id="rId18"/>
    <p:sldLayoutId id="2147484105" r:id="rId19"/>
  </p:sldLayoutIdLst>
  <p:hf sldNum="0" hdr="0" ftr="0" dt="0"/>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hyperlink" Target="http://creativecommons.org/licenses/by/2.0/" TargetMode="External"/><Relationship Id="rId5" Type="http://schemas.openxmlformats.org/officeDocument/2006/relationships/hyperlink" Target="http://creativecommons.org/licenses/by-nc-nd/2.0/uk/" TargetMode="External"/><Relationship Id="rId4" Type="http://schemas.openxmlformats.org/officeDocument/2006/relationships/hyperlink" Target="http://www.jisc.ac.uk/network/authentication"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3" Type="http://schemas.openxmlformats.org/officeDocument/2006/relationships/hyperlink" Target="http://digitalcommons.chapman.edu/library_presentations/5/" TargetMode="External"/><Relationship Id="rId2" Type="http://schemas.openxmlformats.org/officeDocument/2006/relationships/notesSlide" Target="../notesSlides/notesSlide11.xml"/><Relationship Id="rId1" Type="http://schemas.openxmlformats.org/officeDocument/2006/relationships/slideLayout" Target="../slideLayouts/slideLayout18.xml"/><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7" Type="http://schemas.openxmlformats.org/officeDocument/2006/relationships/hyperlink" Target="https://creativecommons.org/licenses/by/2.0/" TargetMode="External"/><Relationship Id="rId2" Type="http://schemas.openxmlformats.org/officeDocument/2006/relationships/notesSlide" Target="../notesSlides/notesSlide12.xml"/><Relationship Id="rId1" Type="http://schemas.openxmlformats.org/officeDocument/2006/relationships/slideLayout" Target="../slideLayouts/slideLayout19.xml"/><Relationship Id="rId6" Type="http://schemas.openxmlformats.org/officeDocument/2006/relationships/hyperlink" Target="https://www.flickr.com/photos/woo-hoo/" TargetMode="External"/><Relationship Id="rId5" Type="http://schemas.openxmlformats.org/officeDocument/2006/relationships/hyperlink" Target="https://www.flickr.com/photos/blakta2/" TargetMode="External"/><Relationship Id="rId4" Type="http://schemas.openxmlformats.org/officeDocument/2006/relationships/hyperlink" Target="https://www.flickr.com/photos/blakta2/8080778386/"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7.jp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3" Type="http://schemas.openxmlformats.org/officeDocument/2006/relationships/hyperlink" Target="http://digitalcommons.chapman.edu/cusrd_abstracts/"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3" Type="http://schemas.openxmlformats.org/officeDocument/2006/relationships/hyperlink" Target="http://digitalcommons.chapman.edu/undergraduateresearchprize/" TargetMode="External"/><Relationship Id="rId2" Type="http://schemas.openxmlformats.org/officeDocument/2006/relationships/notesSlide" Target="../notesSlides/notesSlide25.xml"/><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image" Target="../media/image7.jp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hyperlink" Target="http://creativecommons.org/licenses/by/2.0/" TargetMode="External"/><Relationship Id="rId5" Type="http://schemas.openxmlformats.org/officeDocument/2006/relationships/hyperlink" Target="https://www.flickr.com/photos/slubdresden/" TargetMode="External"/><Relationship Id="rId4" Type="http://schemas.openxmlformats.org/officeDocument/2006/relationships/hyperlink" Target="https://www.flickr.com/photos/slubdresden/10404994606/in/photolist-fnCZRf-7CPEZX-bPTgwc-5P2Dc7-gRsjoJ-8Ut2uQ-7VJrTo-Hp82w-8CFPTG-ouRbTB-6SXDQB-bAYB8d-5nrgdJ-aKx1j-8fZk7R-8g3zRY-8eECVa-a7eyfv-8eHQ4s-8fZFU2-9r7uY9-5P2CPS-9LBMZ1-e5BU7m-8FwebZ-8o7qx5-fNMTGb-5NXo7i-dYXAkz-5P2D6b-97keFD-77DvtK-bUayzi-fFTpyc-5P2D6W-5P2CM3-a7eBo2-nnzxhh-5P2DfQ-eUQKSU-yFzqi-aHYoG8-5NXoia-ayHTq5-eUQKQJ-fti73F-5P2D9w-bLcCoX-eVkpmb-busUUH"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hyperlink" Target="https://www.brandman.edu/files/your-search-for-the-right-university-ends-here.pn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5.xml"/><Relationship Id="rId1" Type="http://schemas.openxmlformats.org/officeDocument/2006/relationships/slideLayout" Target="../slideLayouts/slideLayout19.xml"/><Relationship Id="rId4" Type="http://schemas.openxmlformats.org/officeDocument/2006/relationships/hyperlink" Target="https://www.brandman.edu/files/attachments/2014-2015-Catalog.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7" Type="http://schemas.openxmlformats.org/officeDocument/2006/relationships/hyperlink" Target="http://creativecommons.org/licenses/by/2.0/" TargetMode="External"/><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hyperlink" Target="https://creativecommons.org/licenses/by-nc-sa/2.0/" TargetMode="External"/><Relationship Id="rId5" Type="http://schemas.openxmlformats.org/officeDocument/2006/relationships/hyperlink" Target="https://www.flickr.com/photos/danielvillar/" TargetMode="External"/><Relationship Id="rId4" Type="http://schemas.openxmlformats.org/officeDocument/2006/relationships/hyperlink" Target="https://www.flickr.com/photos/danielvillar/8354514454/in/photolist-dJg55E-9K4pHq-dnHasA-73ub5N-gSC1CB-gSBT7o-7DD4Tu-bqu96o-6SXDQB-5nrgdJ-4VRCDd-rZ5Uvw-eb26SQ-9kwsJo-6PELTA-azZM5x-7naGPR-qd8HWY-gSBRh1-5P2D6b-c6sR1C-77DvtK-8psLjs-aF6KnM-a6FAhq-4kVb8h-dSPiay-ayHUym-aFazbG-bueHwE-hQ4eHo-bs86tu-cXERrQ-hQ4ebb-4qz2x2-eV9KCT-bpMmA9-bpMmAd-dnH772-9LmRYo-dnHcwG-dnH5h2-fpTbdF-gSC3UF-gSC3dR-dgUXSz-dnHaXG-dnH7Mx-dnHaMY-dnHaCf"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19.xml"/><Relationship Id="rId5" Type="http://schemas.openxmlformats.org/officeDocument/2006/relationships/hyperlink" Target="http://creativecommons.org/licenses/by/2.0/" TargetMode="External"/><Relationship Id="rId4" Type="http://schemas.openxmlformats.org/officeDocument/2006/relationships/hyperlink" Target="https://www.flickr.com/photos/woo-hoo/"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hyperlink" Target="https://www.flickr.com/photos/woo-hoo/" TargetMode="External"/><Relationship Id="rId5" Type="http://schemas.openxmlformats.org/officeDocument/2006/relationships/hyperlink" Target="https://www.flickr.com/photos/brenderous/" TargetMode="External"/><Relationship Id="rId4" Type="http://schemas.openxmlformats.org/officeDocument/2006/relationships/hyperlink" Target="https://www.flickr.com/photos/brenderous/627832848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9"/>
        <p:cNvGrpSpPr/>
        <p:nvPr/>
      </p:nvGrpSpPr>
      <p:grpSpPr>
        <a:xfrm>
          <a:off x="0" y="0"/>
          <a:ext cx="0" cy="0"/>
          <a:chOff x="0" y="0"/>
          <a:chExt cx="0" cy="0"/>
        </a:xfrm>
      </p:grpSpPr>
      <p:sp>
        <p:nvSpPr>
          <p:cNvPr id="40" name="Shape 40"/>
          <p:cNvSpPr txBox="1">
            <a:spLocks noGrp="1"/>
          </p:cNvSpPr>
          <p:nvPr>
            <p:ph type="title"/>
          </p:nvPr>
        </p:nvSpPr>
        <p:spPr>
          <a:prstGeom prst="rect">
            <a:avLst/>
          </a:prstGeom>
        </p:spPr>
        <p:txBody>
          <a:bodyPr lIns="91425" tIns="91425" rIns="91425" bIns="91425" anchor="ctr" anchorCtr="0">
            <a:noAutofit/>
          </a:bodyPr>
          <a:lstStyle/>
          <a:p>
            <a:pPr algn="ctr" rtl="0">
              <a:spcBef>
                <a:spcPts val="0"/>
              </a:spcBef>
              <a:buNone/>
            </a:pPr>
            <a:r>
              <a:rPr lang="en" sz="3000" b="0" dirty="0">
                <a:latin typeface="Baskerville Old Face" panose="02020602080505020303" pitchFamily="18" charset="0"/>
                <a:ea typeface="Lobster Two"/>
                <a:cs typeface="Lobster Two"/>
                <a:sym typeface="Lobster Two"/>
              </a:rPr>
              <a:t>Introducing Undergraduates to Open Access </a:t>
            </a:r>
          </a:p>
          <a:p>
            <a:pPr algn="ctr" rtl="0">
              <a:spcBef>
                <a:spcPts val="0"/>
              </a:spcBef>
              <a:buNone/>
            </a:pPr>
            <a:r>
              <a:rPr lang="en" sz="2400" b="0" i="1" dirty="0" smtClean="0">
                <a:latin typeface="Baskerville Old Face" panose="02020602080505020303" pitchFamily="18" charset="0"/>
                <a:ea typeface="Lobster Two"/>
                <a:cs typeface="Lobster Two"/>
                <a:sym typeface="Lobster Two"/>
              </a:rPr>
              <a:t>and </a:t>
            </a:r>
            <a:r>
              <a:rPr lang="en" sz="2400" b="0" i="1" dirty="0">
                <a:latin typeface="Baskerville Old Face" panose="02020602080505020303" pitchFamily="18" charset="0"/>
                <a:ea typeface="Lobster Two"/>
                <a:cs typeface="Lobster Two"/>
                <a:sym typeface="Lobster Two"/>
              </a:rPr>
              <a:t>the</a:t>
            </a:r>
          </a:p>
          <a:p>
            <a:pPr algn="ctr">
              <a:spcBef>
                <a:spcPts val="0"/>
              </a:spcBef>
              <a:buNone/>
            </a:pPr>
            <a:r>
              <a:rPr lang="en" sz="3000" b="0" dirty="0">
                <a:latin typeface="Baskerville Old Face" panose="02020602080505020303" pitchFamily="18" charset="0"/>
                <a:ea typeface="Lobster Two"/>
                <a:cs typeface="Lobster Two"/>
                <a:sym typeface="Lobster Two"/>
              </a:rPr>
              <a:t>Power of Collaboration Between </a:t>
            </a:r>
            <a:r>
              <a:rPr lang="en" sz="3000" b="0" dirty="0" smtClean="0">
                <a:latin typeface="Baskerville Old Face" panose="02020602080505020303" pitchFamily="18" charset="0"/>
                <a:ea typeface="Lobster Two"/>
                <a:cs typeface="Lobster Two"/>
                <a:sym typeface="Lobster Two"/>
              </a:rPr>
              <a:t/>
            </a:r>
            <a:br>
              <a:rPr lang="en" sz="3000" b="0" dirty="0" smtClean="0">
                <a:latin typeface="Baskerville Old Face" panose="02020602080505020303" pitchFamily="18" charset="0"/>
                <a:ea typeface="Lobster Two"/>
                <a:cs typeface="Lobster Two"/>
                <a:sym typeface="Lobster Two"/>
              </a:rPr>
            </a:br>
            <a:r>
              <a:rPr lang="en" sz="3000" b="0" dirty="0" smtClean="0">
                <a:latin typeface="Baskerville Old Face" panose="02020602080505020303" pitchFamily="18" charset="0"/>
                <a:ea typeface="Lobster Two"/>
                <a:cs typeface="Lobster Two"/>
                <a:sym typeface="Lobster Two"/>
              </a:rPr>
              <a:t>Scholarly </a:t>
            </a:r>
            <a:r>
              <a:rPr lang="en" sz="3000" b="0" dirty="0">
                <a:latin typeface="Baskerville Old Face" panose="02020602080505020303" pitchFamily="18" charset="0"/>
                <a:ea typeface="Lobster Two"/>
                <a:cs typeface="Lobster Two"/>
                <a:sym typeface="Lobster Two"/>
              </a:rPr>
              <a:t>Communications </a:t>
            </a:r>
            <a:r>
              <a:rPr lang="en" sz="3000" b="0" dirty="0" smtClean="0">
                <a:latin typeface="Baskerville Old Face" panose="02020602080505020303" pitchFamily="18" charset="0"/>
                <a:ea typeface="Lobster Two"/>
                <a:cs typeface="Lobster Two"/>
                <a:sym typeface="Lobster Two"/>
              </a:rPr>
              <a:t/>
            </a:r>
            <a:br>
              <a:rPr lang="en" sz="3000" b="0" dirty="0" smtClean="0">
                <a:latin typeface="Baskerville Old Face" panose="02020602080505020303" pitchFamily="18" charset="0"/>
                <a:ea typeface="Lobster Two"/>
                <a:cs typeface="Lobster Two"/>
                <a:sym typeface="Lobster Two"/>
              </a:rPr>
            </a:br>
            <a:r>
              <a:rPr lang="en" sz="3000" b="0" dirty="0" smtClean="0">
                <a:latin typeface="Baskerville Old Face" panose="02020602080505020303" pitchFamily="18" charset="0"/>
                <a:ea typeface="Lobster Two"/>
                <a:cs typeface="Lobster Two"/>
                <a:sym typeface="Lobster Two"/>
              </a:rPr>
              <a:t>and </a:t>
            </a:r>
            <a:r>
              <a:rPr lang="en" sz="3000" b="0" dirty="0">
                <a:latin typeface="Baskerville Old Face" panose="02020602080505020303" pitchFamily="18" charset="0"/>
                <a:ea typeface="Lobster Two"/>
                <a:cs typeface="Lobster Two"/>
                <a:sym typeface="Lobster Two"/>
              </a:rPr>
              <a:t>Instruction </a:t>
            </a:r>
            <a:r>
              <a:rPr lang="en" sz="3000" b="0" dirty="0" smtClean="0">
                <a:latin typeface="Baskerville Old Face" panose="02020602080505020303" pitchFamily="18" charset="0"/>
                <a:ea typeface="Lobster Two"/>
                <a:cs typeface="Lobster Two"/>
                <a:sym typeface="Lobster Two"/>
              </a:rPr>
              <a:t>Librarians</a:t>
            </a:r>
            <a:r>
              <a:rPr lang="en" sz="3000" b="0" dirty="0" smtClean="0">
                <a:latin typeface="Lobster Two"/>
                <a:ea typeface="Lobster Two"/>
                <a:cs typeface="Lobster Two"/>
                <a:sym typeface="Lobster Two"/>
              </a:rPr>
              <a:t/>
            </a:r>
            <a:br>
              <a:rPr lang="en" sz="3000" b="0" dirty="0" smtClean="0">
                <a:latin typeface="Lobster Two"/>
                <a:ea typeface="Lobster Two"/>
                <a:cs typeface="Lobster Two"/>
                <a:sym typeface="Lobster Two"/>
              </a:rPr>
            </a:br>
            <a:r>
              <a:rPr lang="en" sz="3000" dirty="0">
                <a:latin typeface="Lobster Two"/>
                <a:ea typeface="Lobster Two"/>
                <a:cs typeface="Lobster Two"/>
                <a:sym typeface="Lobster Two"/>
              </a:rPr>
              <a:t/>
            </a:r>
            <a:br>
              <a:rPr lang="en" sz="3000" dirty="0">
                <a:latin typeface="Lobster Two"/>
                <a:ea typeface="Lobster Two"/>
                <a:cs typeface="Lobster Two"/>
                <a:sym typeface="Lobster Two"/>
              </a:rPr>
            </a:br>
            <a:r>
              <a:rPr lang="en" sz="3000" dirty="0" smtClean="0">
                <a:latin typeface="Lobster Two"/>
                <a:ea typeface="Lobster Two"/>
                <a:cs typeface="Lobster Two"/>
                <a:sym typeface="Lobster Two"/>
              </a:rPr>
              <a:t/>
            </a:r>
            <a:br>
              <a:rPr lang="en" sz="3000" dirty="0" smtClean="0">
                <a:latin typeface="Lobster Two"/>
                <a:ea typeface="Lobster Two"/>
                <a:cs typeface="Lobster Two"/>
                <a:sym typeface="Lobster Two"/>
              </a:rPr>
            </a:br>
            <a:endParaRPr lang="en" sz="3000" b="0" dirty="0">
              <a:latin typeface="Lobster Two"/>
              <a:ea typeface="Lobster Two"/>
              <a:cs typeface="Lobster Two"/>
              <a:sym typeface="Lobster Two"/>
            </a:endParaRPr>
          </a:p>
        </p:txBody>
      </p:sp>
      <p:sp>
        <p:nvSpPr>
          <p:cNvPr id="41" name="Shape 41"/>
          <p:cNvSpPr txBox="1">
            <a:spLocks noGrp="1"/>
          </p:cNvSpPr>
          <p:nvPr>
            <p:ph type="body" idx="1"/>
          </p:nvPr>
        </p:nvSpPr>
        <p:spPr>
          <a:prstGeom prst="rect">
            <a:avLst/>
          </a:prstGeom>
        </p:spPr>
        <p:txBody>
          <a:bodyPr lIns="91425" tIns="91425" rIns="91425" bIns="91425" anchor="t" anchorCtr="0">
            <a:noAutofit/>
          </a:bodyPr>
          <a:lstStyle/>
          <a:p>
            <a:pPr rtl="0">
              <a:spcBef>
                <a:spcPts val="0"/>
              </a:spcBef>
              <a:buNone/>
            </a:pPr>
            <a:endParaRPr lang="en" sz="2000" i="1" dirty="0" smtClean="0">
              <a:latin typeface="Georgia"/>
              <a:ea typeface="Georgia"/>
              <a:cs typeface="Georgia"/>
              <a:sym typeface="Georgia"/>
            </a:endParaRPr>
          </a:p>
          <a:p>
            <a:pPr rtl="0">
              <a:spcBef>
                <a:spcPts val="0"/>
              </a:spcBef>
              <a:buNone/>
            </a:pPr>
            <a:endParaRPr lang="en" i="1" dirty="0">
              <a:latin typeface="Georgia"/>
              <a:ea typeface="Georgia"/>
              <a:cs typeface="Georgia"/>
              <a:sym typeface="Georgia"/>
            </a:endParaRPr>
          </a:p>
          <a:p>
            <a:pPr rtl="0">
              <a:spcBef>
                <a:spcPts val="0"/>
              </a:spcBef>
              <a:buNone/>
            </a:pPr>
            <a:r>
              <a:rPr lang="en" sz="2000" i="1" dirty="0" smtClean="0">
                <a:latin typeface="Georgia"/>
                <a:ea typeface="Georgia"/>
                <a:cs typeface="Georgia"/>
                <a:sym typeface="Georgia"/>
              </a:rPr>
              <a:t>Kristin </a:t>
            </a:r>
            <a:r>
              <a:rPr lang="en" sz="2000" i="1" dirty="0">
                <a:latin typeface="Georgia"/>
                <a:ea typeface="Georgia"/>
                <a:cs typeface="Georgia"/>
                <a:sym typeface="Georgia"/>
              </a:rPr>
              <a:t>Laughtin-Dunker, </a:t>
            </a:r>
            <a:r>
              <a:rPr lang="en" sz="2000" dirty="0">
                <a:latin typeface="Georgia"/>
                <a:ea typeface="Georgia"/>
                <a:cs typeface="Georgia"/>
                <a:sym typeface="Georgia"/>
              </a:rPr>
              <a:t>Leatherby Libraries, Chapman University</a:t>
            </a:r>
          </a:p>
          <a:p>
            <a:pPr>
              <a:spcBef>
                <a:spcPts val="0"/>
              </a:spcBef>
              <a:buNone/>
            </a:pPr>
            <a:r>
              <a:rPr lang="en" sz="2000" i="1" dirty="0" smtClean="0">
                <a:latin typeface="Georgia"/>
                <a:ea typeface="Georgia"/>
                <a:cs typeface="Georgia"/>
                <a:sym typeface="Georgia"/>
              </a:rPr>
              <a:t>Annie </a:t>
            </a:r>
            <a:r>
              <a:rPr lang="en" sz="2000" i="1" dirty="0">
                <a:latin typeface="Georgia"/>
                <a:ea typeface="Georgia"/>
                <a:cs typeface="Georgia"/>
                <a:sym typeface="Georgia"/>
              </a:rPr>
              <a:t>Knight, </a:t>
            </a:r>
            <a:r>
              <a:rPr lang="en" sz="2000" dirty="0">
                <a:latin typeface="Georgia"/>
                <a:ea typeface="Georgia"/>
                <a:cs typeface="Georgia"/>
                <a:sym typeface="Georgia"/>
              </a:rPr>
              <a:t>Nealley Library, Santa Ana College</a:t>
            </a:r>
          </a:p>
        </p:txBody>
      </p:sp>
      <p:pic>
        <p:nvPicPr>
          <p:cNvPr id="42" name="Shape 42"/>
          <p:cNvPicPr preferRelativeResize="0"/>
          <p:nvPr/>
        </p:nvPicPr>
        <p:blipFill>
          <a:blip r:embed="rId3">
            <a:alphaModFix/>
          </a:blip>
          <a:stretch>
            <a:fillRect/>
          </a:stretch>
        </p:blipFill>
        <p:spPr>
          <a:xfrm>
            <a:off x="3017520" y="3269800"/>
            <a:ext cx="3121424" cy="1740799"/>
          </a:xfrm>
          <a:prstGeom prst="rect">
            <a:avLst/>
          </a:prstGeom>
          <a:noFill/>
          <a:ln>
            <a:noFill/>
          </a:ln>
        </p:spPr>
      </p:pic>
      <p:sp>
        <p:nvSpPr>
          <p:cNvPr id="43" name="Shape 43"/>
          <p:cNvSpPr txBox="1"/>
          <p:nvPr/>
        </p:nvSpPr>
        <p:spPr>
          <a:xfrm>
            <a:off x="522850" y="6572950"/>
            <a:ext cx="8073899" cy="231300"/>
          </a:xfrm>
          <a:prstGeom prst="rect">
            <a:avLst/>
          </a:prstGeom>
          <a:noFill/>
          <a:ln>
            <a:noFill/>
          </a:ln>
        </p:spPr>
        <p:txBody>
          <a:bodyPr lIns="91425" tIns="91425" rIns="91425" bIns="91425" anchor="t" anchorCtr="0">
            <a:noAutofit/>
          </a:bodyPr>
          <a:lstStyle/>
          <a:p>
            <a:pPr algn="ctr" rtl="0">
              <a:lnSpc>
                <a:spcPct val="110000"/>
              </a:lnSpc>
              <a:spcBef>
                <a:spcPts val="0"/>
              </a:spcBef>
              <a:buNone/>
            </a:pPr>
            <a:r>
              <a:rPr lang="en" sz="1200" dirty="0">
                <a:solidFill>
                  <a:schemeClr val="tx1"/>
                </a:solidFill>
              </a:rPr>
              <a:t>Image Source: </a:t>
            </a:r>
            <a:r>
              <a:rPr lang="en" sz="1200" u="sng" dirty="0">
                <a:solidFill>
                  <a:schemeClr val="tx1"/>
                </a:solidFill>
                <a:hlinkClick r:id="rId4"/>
              </a:rPr>
              <a:t>"keyhole campaign"</a:t>
            </a:r>
            <a:r>
              <a:rPr lang="en" sz="1200" dirty="0">
                <a:solidFill>
                  <a:schemeClr val="tx1"/>
                </a:solidFill>
              </a:rPr>
              <a:t> by </a:t>
            </a:r>
            <a:r>
              <a:rPr lang="en" sz="1200" u="sng" dirty="0">
                <a:solidFill>
                  <a:schemeClr val="tx1"/>
                </a:solidFill>
                <a:hlinkClick r:id="rId4"/>
              </a:rPr>
              <a:t>Jisc</a:t>
            </a:r>
            <a:r>
              <a:rPr lang="en" sz="1200" dirty="0">
                <a:solidFill>
                  <a:schemeClr val="tx1"/>
                </a:solidFill>
              </a:rPr>
              <a:t> is licensed under </a:t>
            </a:r>
            <a:r>
              <a:rPr lang="en" sz="1200" u="sng" dirty="0">
                <a:solidFill>
                  <a:schemeClr val="tx1"/>
                </a:solidFill>
                <a:hlinkClick r:id="rId5"/>
              </a:rPr>
              <a:t>CC BY-NC-ND 2.0 UK</a:t>
            </a:r>
          </a:p>
          <a:p>
            <a:pPr lvl="0" algn="ctr" rtl="0">
              <a:lnSpc>
                <a:spcPct val="115000"/>
              </a:lnSpc>
              <a:spcBef>
                <a:spcPts val="0"/>
              </a:spcBef>
              <a:buNone/>
            </a:pPr>
            <a:endParaRPr sz="1200" dirty="0">
              <a:solidFill>
                <a:srgbClr val="EFEFEF"/>
              </a:solidFill>
            </a:endParaRPr>
          </a:p>
          <a:p>
            <a:pPr lvl="0" algn="ctr" rtl="0">
              <a:lnSpc>
                <a:spcPct val="110000"/>
              </a:lnSpc>
              <a:spcBef>
                <a:spcPts val="0"/>
              </a:spcBef>
              <a:buNone/>
            </a:pPr>
            <a:endParaRPr sz="1200" dirty="0">
              <a:solidFill>
                <a:srgbClr val="EFEFEF"/>
              </a:solidFill>
            </a:endParaRPr>
          </a:p>
          <a:p>
            <a:pPr lvl="0" rtl="0">
              <a:spcBef>
                <a:spcPts val="0"/>
              </a:spcBef>
              <a:buNone/>
            </a:pPr>
            <a:r>
              <a:rPr lang="en" sz="1200" u="sng" dirty="0">
                <a:solidFill>
                  <a:srgbClr val="EFEFEF"/>
                </a:solidFill>
                <a:hlinkClick r:id="rId6"/>
              </a:rPr>
              <a:t>0</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457200" y="622990"/>
            <a:ext cx="8229600" cy="1143000"/>
          </a:xfrm>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So, we created an OA presentation </a:t>
            </a:r>
            <a:r>
              <a:rPr lang="en" dirty="0" smtClean="0">
                <a:latin typeface="Baskerville Old Face" panose="02020602080505020303" pitchFamily="18" charset="0"/>
                <a:ea typeface="Lobster Two"/>
                <a:cs typeface="Lobster Two"/>
                <a:sym typeface="Lobster Two"/>
              </a:rPr>
              <a:t>aimed </a:t>
            </a:r>
            <a:r>
              <a:rPr lang="en" dirty="0">
                <a:latin typeface="Baskerville Old Face" panose="02020602080505020303" pitchFamily="18" charset="0"/>
                <a:ea typeface="Lobster Two"/>
                <a:cs typeface="Lobster Two"/>
                <a:sym typeface="Lobster Two"/>
              </a:rPr>
              <a:t>at an undergraduate audience</a:t>
            </a:r>
          </a:p>
        </p:txBody>
      </p:sp>
      <p:sp>
        <p:nvSpPr>
          <p:cNvPr id="110" name="Shape 110"/>
          <p:cNvSpPr txBox="1">
            <a:spLocks noGrp="1"/>
          </p:cNvSpPr>
          <p:nvPr>
            <p:ph type="body" idx="1"/>
          </p:nvPr>
        </p:nvSpPr>
        <p:spPr>
          <a:xfrm>
            <a:off x="439782" y="1704708"/>
            <a:ext cx="8229600" cy="4967700"/>
          </a:xfrm>
          <a:prstGeom prst="rect">
            <a:avLst/>
          </a:prstGeom>
        </p:spPr>
        <p:txBody>
          <a:bodyPr lIns="91425" tIns="91425" rIns="91425" bIns="91425" anchor="t" anchorCtr="0">
            <a:noAutofit/>
          </a:bodyPr>
          <a:lstStyle/>
          <a:p>
            <a:pPr rtl="0">
              <a:spcBef>
                <a:spcPts val="0"/>
              </a:spcBef>
              <a:buNone/>
            </a:pPr>
            <a:r>
              <a:rPr lang="en" sz="2400" dirty="0">
                <a:latin typeface="Georgia"/>
                <a:ea typeface="Georgia"/>
                <a:cs typeface="Georgia"/>
                <a:sym typeface="Georgia"/>
              </a:rPr>
              <a:t>There were a number of issues to consider:</a:t>
            </a:r>
          </a:p>
          <a:p>
            <a:pPr marL="457200" lvl="0" indent="-381000" rtl="0">
              <a:spcBef>
                <a:spcPts val="0"/>
              </a:spcBef>
              <a:buClr>
                <a:schemeClr val="dk2"/>
              </a:buClr>
              <a:buSzPct val="100000"/>
              <a:buFont typeface="Arial"/>
              <a:buChar char="●"/>
            </a:pPr>
            <a:r>
              <a:rPr lang="en" sz="2400" dirty="0">
                <a:latin typeface="Georgia"/>
                <a:ea typeface="Georgia"/>
                <a:cs typeface="Georgia"/>
                <a:sym typeface="Georgia"/>
              </a:rPr>
              <a:t>Relevancy of information</a:t>
            </a:r>
          </a:p>
          <a:p>
            <a:pPr marL="914400" lvl="1" indent="-355600" rtl="0">
              <a:spcBef>
                <a:spcPts val="0"/>
              </a:spcBef>
              <a:buClr>
                <a:schemeClr val="dk2"/>
              </a:buClr>
              <a:buSzPct val="100000"/>
              <a:buFont typeface="Courier New"/>
              <a:buChar char="o"/>
            </a:pPr>
            <a:r>
              <a:rPr lang="en" sz="2000" dirty="0">
                <a:latin typeface="Georgia"/>
                <a:ea typeface="Georgia"/>
                <a:cs typeface="Georgia"/>
                <a:sym typeface="Georgia"/>
              </a:rPr>
              <a:t>Much OA conversation is focused on the publishing needs of faculty.  What is important for undergraduates to know?</a:t>
            </a:r>
            <a:br>
              <a:rPr lang="en" sz="2000" dirty="0">
                <a:latin typeface="Georgia"/>
                <a:ea typeface="Georgia"/>
                <a:cs typeface="Georgia"/>
                <a:sym typeface="Georgia"/>
              </a:rPr>
            </a:br>
            <a:endParaRPr lang="en" sz="2000" dirty="0">
              <a:latin typeface="Georgia"/>
              <a:ea typeface="Georgia"/>
              <a:cs typeface="Georgia"/>
              <a:sym typeface="Georgia"/>
            </a:endParaRPr>
          </a:p>
          <a:p>
            <a:pPr marL="457200" lvl="0" indent="-381000" rtl="0">
              <a:spcBef>
                <a:spcPts val="0"/>
              </a:spcBef>
              <a:buClr>
                <a:schemeClr val="dk2"/>
              </a:buClr>
              <a:buSzPct val="100000"/>
              <a:buFont typeface="Arial"/>
              <a:buChar char="●"/>
            </a:pPr>
            <a:r>
              <a:rPr lang="en" sz="2400" dirty="0">
                <a:latin typeface="Georgia"/>
                <a:ea typeface="Georgia"/>
                <a:cs typeface="Georgia"/>
                <a:sym typeface="Georgia"/>
              </a:rPr>
              <a:t>Information literacy levels</a:t>
            </a:r>
          </a:p>
          <a:p>
            <a:pPr marL="914400" lvl="1" indent="-381000" rtl="0">
              <a:spcBef>
                <a:spcPts val="0"/>
              </a:spcBef>
              <a:buClr>
                <a:schemeClr val="dk2"/>
              </a:buClr>
              <a:buSzPct val="120000"/>
              <a:buFont typeface="Courier New"/>
              <a:buChar char="o"/>
            </a:pPr>
            <a:r>
              <a:rPr lang="en" sz="2000" dirty="0">
                <a:latin typeface="Georgia"/>
                <a:ea typeface="Georgia"/>
                <a:cs typeface="Georgia"/>
                <a:sym typeface="Georgia"/>
              </a:rPr>
              <a:t>What and how should we teach undergraduates about OA without overshooting their current information literacy?</a:t>
            </a:r>
            <a:r>
              <a:rPr lang="en" sz="2400" dirty="0">
                <a:latin typeface="Georgia"/>
                <a:ea typeface="Georgia"/>
                <a:cs typeface="Georgia"/>
                <a:sym typeface="Georgia"/>
              </a:rPr>
              <a:t/>
            </a:r>
            <a:br>
              <a:rPr lang="en" sz="2400" dirty="0">
                <a:latin typeface="Georgia"/>
                <a:ea typeface="Georgia"/>
                <a:cs typeface="Georgia"/>
                <a:sym typeface="Georgia"/>
              </a:rPr>
            </a:br>
            <a:endParaRPr lang="en" sz="2400" dirty="0">
              <a:latin typeface="Georgia"/>
              <a:ea typeface="Georgia"/>
              <a:cs typeface="Georgia"/>
              <a:sym typeface="Georgia"/>
            </a:endParaRPr>
          </a:p>
          <a:p>
            <a:pPr marL="457200" lvl="0" indent="-381000" rtl="0">
              <a:spcBef>
                <a:spcPts val="0"/>
              </a:spcBef>
              <a:buClr>
                <a:schemeClr val="dk2"/>
              </a:buClr>
              <a:buSzPct val="100000"/>
              <a:buFont typeface="Arial"/>
              <a:buChar char="●"/>
            </a:pPr>
            <a:r>
              <a:rPr lang="en" sz="2400" dirty="0">
                <a:latin typeface="Georgia"/>
                <a:ea typeface="Georgia"/>
                <a:cs typeface="Georgia"/>
                <a:sym typeface="Georgia"/>
              </a:rPr>
              <a:t>Research needs</a:t>
            </a:r>
          </a:p>
          <a:p>
            <a:pPr marL="914400" lvl="1" indent="-355600" rtl="0">
              <a:spcBef>
                <a:spcPts val="0"/>
              </a:spcBef>
              <a:buClr>
                <a:schemeClr val="dk2"/>
              </a:buClr>
              <a:buSzPct val="100000"/>
              <a:buFont typeface="Courier New"/>
              <a:buChar char="o"/>
            </a:pPr>
            <a:r>
              <a:rPr lang="en" sz="2000" dirty="0">
                <a:latin typeface="Georgia"/>
                <a:ea typeface="Georgia"/>
                <a:cs typeface="Georgia"/>
                <a:sym typeface="Georgia"/>
              </a:rPr>
              <a:t>What information is going to best help undergraduates with the types of research they will be conducting in the next few years?</a:t>
            </a:r>
          </a:p>
          <a:p>
            <a:pPr lvl="0">
              <a:spcBef>
                <a:spcPts val="0"/>
              </a:spcBef>
              <a:buNone/>
            </a:pPr>
            <a:endParaRPr sz="2400" dirty="0">
              <a:latin typeface="Georgia"/>
              <a:ea typeface="Georgia"/>
              <a:cs typeface="Georgia"/>
              <a:sym typeface="Georgia"/>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0">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0">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0">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Shape 115"/>
          <p:cNvSpPr txBox="1">
            <a:spLocks noGrp="1"/>
          </p:cNvSpPr>
          <p:nvPr>
            <p:ph type="title"/>
          </p:nvPr>
        </p:nvSpPr>
        <p:spPr>
          <a:xfrm>
            <a:off x="457200" y="-21453"/>
            <a:ext cx="8229600" cy="1143000"/>
          </a:xfrm>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Overview of the presentation</a:t>
            </a:r>
          </a:p>
        </p:txBody>
      </p:sp>
      <p:sp>
        <p:nvSpPr>
          <p:cNvPr id="116" name="Shape 116"/>
          <p:cNvSpPr txBox="1">
            <a:spLocks noGrp="1"/>
          </p:cNvSpPr>
          <p:nvPr>
            <p:ph type="body" idx="1"/>
          </p:nvPr>
        </p:nvSpPr>
        <p:spPr>
          <a:xfrm>
            <a:off x="577500" y="1051560"/>
            <a:ext cx="3994500" cy="4967700"/>
          </a:xfrm>
          <a:prstGeom prst="rect">
            <a:avLst/>
          </a:prstGeom>
        </p:spPr>
        <p:txBody>
          <a:bodyPr lIns="91425" tIns="91425" rIns="91425" bIns="91425" anchor="t" anchorCtr="0">
            <a:noAutofit/>
          </a:bodyPr>
          <a:lstStyle/>
          <a:p>
            <a:pPr rtl="0">
              <a:spcBef>
                <a:spcPts val="0"/>
              </a:spcBef>
              <a:buNone/>
            </a:pPr>
            <a:r>
              <a:rPr lang="en" sz="1800" dirty="0">
                <a:latin typeface="Georgia"/>
                <a:ea typeface="Georgia"/>
                <a:cs typeface="Georgia"/>
                <a:sym typeface="Georgia"/>
              </a:rPr>
              <a:t>Topics covered:</a:t>
            </a: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What is open access?</a:t>
            </a: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Why is OA important?</a:t>
            </a: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Open access models (green vs. gold, OSTP mandate)</a:t>
            </a: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Where to find OA materials</a:t>
            </a: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OA journal collections (DOAJ, OAJSE)</a:t>
            </a: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Open Access Button</a:t>
            </a: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How to evaluate open access publications</a:t>
            </a:r>
          </a:p>
          <a:p>
            <a:pPr marL="914400" lvl="1" indent="-342900" rtl="0">
              <a:spcBef>
                <a:spcPts val="0"/>
              </a:spcBef>
              <a:buClr>
                <a:schemeClr val="dk2"/>
              </a:buClr>
              <a:buSzPct val="100000"/>
              <a:buFont typeface="Courier New"/>
              <a:buChar char="o"/>
            </a:pPr>
            <a:r>
              <a:rPr lang="en" sz="1800" dirty="0">
                <a:latin typeface="Georgia"/>
                <a:ea typeface="Georgia"/>
                <a:cs typeface="Georgia"/>
                <a:sym typeface="Georgia"/>
              </a:rPr>
              <a:t>Articles found on Google</a:t>
            </a:r>
          </a:p>
          <a:p>
            <a:pPr marL="914400" lvl="1" indent="-342900" rtl="0">
              <a:spcBef>
                <a:spcPts val="0"/>
              </a:spcBef>
              <a:buClr>
                <a:schemeClr val="dk2"/>
              </a:buClr>
              <a:buSzPct val="100000"/>
              <a:buFont typeface="Courier New"/>
              <a:buChar char="o"/>
            </a:pPr>
            <a:r>
              <a:rPr lang="en" sz="1800" dirty="0">
                <a:latin typeface="Georgia"/>
                <a:ea typeface="Georgia"/>
                <a:cs typeface="Georgia"/>
                <a:sym typeface="Georgia"/>
              </a:rPr>
              <a:t>Disreputable publishers</a:t>
            </a:r>
          </a:p>
          <a:p>
            <a:pPr marL="914400" lvl="1" indent="-342900" rtl="0">
              <a:spcBef>
                <a:spcPts val="0"/>
              </a:spcBef>
              <a:buClr>
                <a:schemeClr val="dk2"/>
              </a:buClr>
              <a:buSzPct val="100000"/>
              <a:buFont typeface="Courier New"/>
              <a:buChar char="o"/>
            </a:pPr>
            <a:r>
              <a:rPr lang="en" sz="1800" dirty="0">
                <a:latin typeface="Georgia"/>
                <a:ea typeface="Georgia"/>
                <a:cs typeface="Georgia"/>
                <a:sym typeface="Georgia"/>
              </a:rPr>
              <a:t>Open Access Scholarly Publishers Association</a:t>
            </a:r>
          </a:p>
          <a:p>
            <a:pPr marL="457200" lvl="0" indent="-342900">
              <a:spcBef>
                <a:spcPts val="0"/>
              </a:spcBef>
              <a:buClr>
                <a:schemeClr val="dk2"/>
              </a:buClr>
              <a:buSzPct val="100000"/>
              <a:buFont typeface="Arial"/>
              <a:buChar char="●"/>
            </a:pPr>
            <a:r>
              <a:rPr lang="en" sz="1800" dirty="0">
                <a:latin typeface="Georgia"/>
                <a:ea typeface="Georgia"/>
                <a:cs typeface="Georgia"/>
                <a:sym typeface="Georgia"/>
              </a:rPr>
              <a:t>List of open access resources</a:t>
            </a:r>
          </a:p>
        </p:txBody>
      </p:sp>
      <p:sp>
        <p:nvSpPr>
          <p:cNvPr id="117" name="Shape 117"/>
          <p:cNvSpPr txBox="1">
            <a:spLocks noGrp="1"/>
          </p:cNvSpPr>
          <p:nvPr>
            <p:ph type="body" idx="2"/>
          </p:nvPr>
        </p:nvSpPr>
        <p:spPr>
          <a:xfrm>
            <a:off x="4471599" y="4672558"/>
            <a:ext cx="4182299" cy="1599300"/>
          </a:xfrm>
          <a:prstGeom prst="rect">
            <a:avLst/>
          </a:prstGeom>
        </p:spPr>
        <p:txBody>
          <a:bodyPr lIns="91425" tIns="91425" rIns="91425" bIns="91425" anchor="b" anchorCtr="0">
            <a:noAutofit/>
          </a:bodyPr>
          <a:lstStyle/>
          <a:p>
            <a:pPr rtl="0">
              <a:spcBef>
                <a:spcPts val="0"/>
              </a:spcBef>
              <a:buNone/>
            </a:pPr>
            <a:r>
              <a:rPr lang="en" sz="1800" dirty="0"/>
              <a:t>The presentation is viewable </a:t>
            </a:r>
            <a:r>
              <a:rPr lang="en" sz="1800" dirty="0" smtClean="0"/>
              <a:t>at </a:t>
            </a:r>
            <a:r>
              <a:rPr lang="en" sz="1800" u="sng" dirty="0" smtClean="0">
                <a:solidFill>
                  <a:srgbClr val="FF0000"/>
                </a:solidFill>
                <a:hlinkClick r:id="rId3"/>
              </a:rPr>
              <a:t>http://digitalcommons.chapman.edu/library_presentations/5/</a:t>
            </a:r>
            <a:r>
              <a:rPr lang="en" sz="1800" dirty="0" smtClean="0"/>
              <a:t>.</a:t>
            </a:r>
            <a:endParaRPr lang="en" sz="1800" dirty="0"/>
          </a:p>
          <a:p>
            <a:pPr>
              <a:spcBef>
                <a:spcPts val="0"/>
              </a:spcBef>
              <a:buNone/>
            </a:pPr>
            <a:endParaRPr dirty="0"/>
          </a:p>
        </p:txBody>
      </p:sp>
      <p:sp>
        <p:nvSpPr>
          <p:cNvPr id="118" name="Shape 118"/>
          <p:cNvSpPr/>
          <p:nvPr/>
        </p:nvSpPr>
        <p:spPr>
          <a:xfrm>
            <a:off x="4387300" y="1798525"/>
            <a:ext cx="4350899" cy="3060900"/>
          </a:xfrm>
          <a:prstGeom prst="rect">
            <a:avLst/>
          </a:prstGeom>
          <a:solidFill>
            <a:srgbClr val="000000"/>
          </a:solidFill>
          <a:ln w="19050" cap="flat">
            <a:solidFill>
              <a:schemeClr val="dk2"/>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pic>
        <p:nvPicPr>
          <p:cNvPr id="119" name="Shape 119"/>
          <p:cNvPicPr preferRelativeResize="0"/>
          <p:nvPr/>
        </p:nvPicPr>
        <p:blipFill>
          <a:blip r:embed="rId4">
            <a:alphaModFix/>
          </a:blip>
          <a:stretch>
            <a:fillRect/>
          </a:stretch>
        </p:blipFill>
        <p:spPr>
          <a:xfrm>
            <a:off x="4421200" y="1874725"/>
            <a:ext cx="4283100" cy="2929799"/>
          </a:xfrm>
          <a:prstGeom prst="rect">
            <a:avLst/>
          </a:prstGeom>
          <a:noFill/>
          <a:ln>
            <a:noFill/>
          </a:ln>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6">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6">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6">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16">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6">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6">
                                            <p:txEl>
                                              <p:pRg st="10" end="10"/>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LBSU 302 Faculty Focus Group </a:t>
            </a:r>
          </a:p>
        </p:txBody>
      </p:sp>
      <p:sp>
        <p:nvSpPr>
          <p:cNvPr id="125" name="Shape 125"/>
          <p:cNvSpPr txBox="1">
            <a:spLocks noGrp="1"/>
          </p:cNvSpPr>
          <p:nvPr>
            <p:ph type="body" idx="1"/>
          </p:nvPr>
        </p:nvSpPr>
        <p:spPr>
          <a:xfrm>
            <a:off x="401250" y="1959325"/>
            <a:ext cx="4097700" cy="4114800"/>
          </a:xfrm>
          <a:prstGeom prst="rect">
            <a:avLst/>
          </a:prstGeom>
        </p:spPr>
        <p:txBody>
          <a:bodyPr lIns="91425" tIns="91425" rIns="91425" bIns="91425" anchor="t" anchorCtr="0">
            <a:noAutofit/>
          </a:bodyPr>
          <a:lstStyle/>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A focus group was conducted with the LBSU 302 faculty community to learn the following:</a:t>
            </a:r>
            <a:br>
              <a:rPr lang="en" sz="2200" dirty="0">
                <a:latin typeface="Georgia"/>
                <a:ea typeface="Georgia"/>
                <a:cs typeface="Georgia"/>
                <a:sym typeface="Georgia"/>
              </a:rPr>
            </a:br>
            <a:endParaRPr lang="en" sz="2200" dirty="0">
              <a:latin typeface="Georgia"/>
              <a:ea typeface="Georgia"/>
              <a:cs typeface="Georgia"/>
              <a:sym typeface="Georgia"/>
            </a:endParaRPr>
          </a:p>
          <a:p>
            <a:pPr marL="914400" lvl="1" indent="-368300" rtl="0">
              <a:spcBef>
                <a:spcPts val="0"/>
              </a:spcBef>
              <a:buClr>
                <a:schemeClr val="dk2"/>
              </a:buClr>
              <a:buSzPct val="100000"/>
              <a:buFont typeface="Courier New"/>
              <a:buChar char="o"/>
            </a:pPr>
            <a:r>
              <a:rPr lang="en" sz="2200" dirty="0">
                <a:latin typeface="Georgia"/>
                <a:ea typeface="Georgia"/>
                <a:cs typeface="Georgia"/>
                <a:sym typeface="Georgia"/>
              </a:rPr>
              <a:t>How effective was the revised approach to the course’s OA pedagogy?</a:t>
            </a:r>
            <a:br>
              <a:rPr lang="en" sz="2200" dirty="0">
                <a:latin typeface="Georgia"/>
                <a:ea typeface="Georgia"/>
                <a:cs typeface="Georgia"/>
                <a:sym typeface="Georgia"/>
              </a:rPr>
            </a:br>
            <a:endParaRPr lang="en" sz="2200" dirty="0">
              <a:latin typeface="Georgia"/>
              <a:ea typeface="Georgia"/>
              <a:cs typeface="Georgia"/>
              <a:sym typeface="Georgia"/>
            </a:endParaRPr>
          </a:p>
          <a:p>
            <a:pPr marL="914400" lvl="1" indent="-368300" rtl="0">
              <a:spcBef>
                <a:spcPts val="0"/>
              </a:spcBef>
              <a:buClr>
                <a:schemeClr val="dk2"/>
              </a:buClr>
              <a:buSzPct val="100000"/>
              <a:buFont typeface="Courier New"/>
              <a:buChar char="o"/>
            </a:pPr>
            <a:r>
              <a:rPr lang="en" sz="2200" dirty="0">
                <a:latin typeface="Georgia"/>
                <a:ea typeface="Georgia"/>
                <a:cs typeface="Georgia"/>
                <a:sym typeface="Georgia"/>
              </a:rPr>
              <a:t>How can we improve the curriculum?</a:t>
            </a:r>
          </a:p>
          <a:p>
            <a:pPr lvl="0" rtl="0">
              <a:spcBef>
                <a:spcPts val="0"/>
              </a:spcBef>
              <a:buNone/>
            </a:pPr>
            <a:endParaRPr sz="2200" dirty="0">
              <a:latin typeface="Georgia"/>
              <a:ea typeface="Georgia"/>
              <a:cs typeface="Georgia"/>
              <a:sym typeface="Georgia"/>
            </a:endParaRPr>
          </a:p>
        </p:txBody>
      </p:sp>
      <p:pic>
        <p:nvPicPr>
          <p:cNvPr id="126" name="Shape 126"/>
          <p:cNvPicPr preferRelativeResize="0"/>
          <p:nvPr/>
        </p:nvPicPr>
        <p:blipFill>
          <a:blip r:embed="rId3">
            <a:alphaModFix/>
          </a:blip>
          <a:stretch>
            <a:fillRect/>
          </a:stretch>
        </p:blipFill>
        <p:spPr>
          <a:xfrm>
            <a:off x="5195175" y="1456169"/>
            <a:ext cx="3093299" cy="4389600"/>
          </a:xfrm>
          <a:prstGeom prst="rect">
            <a:avLst/>
          </a:prstGeom>
          <a:noFill/>
          <a:ln>
            <a:noFill/>
          </a:ln>
        </p:spPr>
      </p:pic>
      <p:sp>
        <p:nvSpPr>
          <p:cNvPr id="127" name="Shape 127"/>
          <p:cNvSpPr txBox="1"/>
          <p:nvPr/>
        </p:nvSpPr>
        <p:spPr>
          <a:xfrm>
            <a:off x="5195175" y="5884301"/>
            <a:ext cx="3093300" cy="231300"/>
          </a:xfrm>
          <a:prstGeom prst="rect">
            <a:avLst/>
          </a:prstGeom>
          <a:noFill/>
          <a:ln>
            <a:noFill/>
          </a:ln>
        </p:spPr>
        <p:txBody>
          <a:bodyPr lIns="91425" tIns="91425" rIns="91425" bIns="91425" anchor="t" anchorCtr="0">
            <a:noAutofit/>
          </a:bodyPr>
          <a:lstStyle/>
          <a:p>
            <a:pPr lvl="0" algn="ctr" rtl="0">
              <a:spcBef>
                <a:spcPts val="0"/>
              </a:spcBef>
              <a:buNone/>
            </a:pPr>
            <a:r>
              <a:rPr lang="en" sz="1200" u="sng" dirty="0">
                <a:solidFill>
                  <a:srgbClr val="666666"/>
                </a:solidFill>
                <a:hlinkClick r:id="rId4"/>
              </a:rPr>
              <a:t>"Bat Signal"</a:t>
            </a:r>
            <a:r>
              <a:rPr lang="en" sz="1200" dirty="0">
                <a:solidFill>
                  <a:srgbClr val="666666"/>
                </a:solidFill>
              </a:rPr>
              <a:t> by </a:t>
            </a:r>
            <a:r>
              <a:rPr lang="en" sz="1200" u="sng" dirty="0">
                <a:solidFill>
                  <a:srgbClr val="666666"/>
                </a:solidFill>
                <a:hlinkClick r:id="rId5"/>
              </a:rPr>
              <a:t>1950sUnlimited</a:t>
            </a:r>
            <a:r>
              <a:rPr lang="en" sz="1200" u="sng" dirty="0">
                <a:solidFill>
                  <a:srgbClr val="666666"/>
                </a:solidFill>
                <a:hlinkClick r:id="rId6"/>
              </a:rPr>
              <a:t> </a:t>
            </a:r>
            <a:r>
              <a:rPr lang="en" sz="1200" dirty="0">
                <a:solidFill>
                  <a:srgbClr val="666666"/>
                </a:solidFill>
              </a:rPr>
              <a:t> is licensed under </a:t>
            </a:r>
            <a:r>
              <a:rPr lang="en" sz="1200" u="sng" dirty="0">
                <a:solidFill>
                  <a:srgbClr val="666666"/>
                </a:solidFill>
                <a:hlinkClick r:id="rId7"/>
              </a:rPr>
              <a:t>CC BY 2.0</a:t>
            </a:r>
          </a:p>
          <a:p>
            <a:pPr lvl="0" rtl="0">
              <a:spcBef>
                <a:spcPts val="0"/>
              </a:spcBef>
              <a:buNone/>
            </a:pPr>
            <a:endParaRPr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Shape 144"/>
          <p:cNvSpPr txBox="1">
            <a:spLocks noGrp="1"/>
          </p:cNvSpPr>
          <p:nvPr>
            <p:ph type="title"/>
          </p:nvPr>
        </p:nvSpPr>
        <p:spPr>
          <a:xfrm>
            <a:off x="457200" y="109172"/>
            <a:ext cx="8229600" cy="1143000"/>
          </a:xfrm>
          <a:prstGeom prst="rect">
            <a:avLst/>
          </a:prstGeom>
        </p:spPr>
        <p:txBody>
          <a:bodyPr lIns="91425" tIns="91425" rIns="91425" bIns="91425" anchor="b" anchorCtr="0">
            <a:noAutofit/>
          </a:bodyPr>
          <a:lstStyle/>
          <a:p>
            <a:pPr>
              <a:spcBef>
                <a:spcPts val="0"/>
              </a:spcBef>
              <a:buNone/>
            </a:pPr>
            <a:r>
              <a:rPr lang="en" dirty="0" smtClean="0">
                <a:latin typeface="Baskerville Old Face" panose="02020602080505020303" pitchFamily="18" charset="0"/>
                <a:ea typeface="Lobster Two"/>
                <a:cs typeface="Lobster Two"/>
                <a:sym typeface="Lobster Two"/>
              </a:rPr>
              <a:t>Focus Group Questions &amp; Responses</a:t>
            </a:r>
            <a:endParaRPr lang="en" dirty="0">
              <a:latin typeface="Baskerville Old Face" panose="02020602080505020303" pitchFamily="18" charset="0"/>
              <a:ea typeface="Lobster Two"/>
              <a:cs typeface="Lobster Two"/>
              <a:sym typeface="Lobster Two"/>
            </a:endParaRPr>
          </a:p>
        </p:txBody>
      </p:sp>
      <p:sp>
        <p:nvSpPr>
          <p:cNvPr id="145" name="Shape 145"/>
          <p:cNvSpPr txBox="1">
            <a:spLocks noGrp="1"/>
          </p:cNvSpPr>
          <p:nvPr>
            <p:ph type="body" idx="1"/>
          </p:nvPr>
        </p:nvSpPr>
        <p:spPr>
          <a:xfrm>
            <a:off x="457200" y="1252172"/>
            <a:ext cx="8229600" cy="4967700"/>
          </a:xfrm>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1:  Do you feel teaching your students about OA resources enhances their research skills? If so, in what ways? If not, why?</a:t>
            </a:r>
          </a:p>
          <a:p>
            <a:pPr marL="457200" lvl="0" indent="-342900" rtl="0">
              <a:spcBef>
                <a:spcPts val="0"/>
              </a:spcBef>
              <a:buClr>
                <a:schemeClr val="dk2"/>
              </a:buClr>
              <a:buSzPct val="100000"/>
              <a:buFont typeface="Arial"/>
              <a:buChar char="●"/>
            </a:pPr>
            <a:r>
              <a:rPr lang="en" sz="1800" dirty="0" smtClean="0">
                <a:latin typeface="Georgia"/>
                <a:ea typeface="Georgia"/>
                <a:cs typeface="Georgia"/>
                <a:sym typeface="Georgia"/>
              </a:rPr>
              <a:t>Faculty </a:t>
            </a:r>
            <a:r>
              <a:rPr lang="en" sz="1800" dirty="0">
                <a:latin typeface="Georgia"/>
                <a:ea typeface="Georgia"/>
                <a:cs typeface="Georgia"/>
                <a:sym typeface="Georgia"/>
              </a:rPr>
              <a:t>felt this was very important.</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Students tend to gravitate toward the Internet when conducting research, so it makes sense to help them find scholarly articles there.</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Broadens their research perspectives by providing another avenue of information.</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Allows them more opportunity to find current information (vs. embargoed content in journal packages).</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spcBef>
                <a:spcPts val="0"/>
              </a:spcBef>
              <a:buClr>
                <a:schemeClr val="dk2"/>
              </a:buClr>
              <a:buSzPct val="100000"/>
              <a:buFont typeface="Arial"/>
              <a:buChar char="●"/>
            </a:pPr>
            <a:r>
              <a:rPr lang="en" sz="1800" dirty="0">
                <a:latin typeface="Georgia"/>
                <a:ea typeface="Georgia"/>
                <a:cs typeface="Georgia"/>
                <a:sym typeface="Georgia"/>
              </a:rPr>
              <a:t>Exposes them to the philosophy of OA vs. paywalls.</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a:spcBef>
                <a:spcPts val="0"/>
              </a:spcBef>
              <a:buClr>
                <a:schemeClr val="dk2"/>
              </a:buClr>
              <a:buSzPct val="100000"/>
              <a:buFont typeface="Arial"/>
              <a:buChar char="●"/>
            </a:pPr>
            <a:r>
              <a:rPr lang="en" sz="1800" dirty="0">
                <a:latin typeface="Georgia"/>
                <a:ea typeface="Georgia"/>
                <a:cs typeface="Georgia"/>
                <a:sym typeface="Georgia"/>
              </a:rPr>
              <a:t>Enlightens them about the growing momentum of the OA movement.</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5">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Shape 150"/>
          <p:cNvSpPr txBox="1">
            <a:spLocks noGrp="1"/>
          </p:cNvSpPr>
          <p:nvPr>
            <p:ph type="title"/>
          </p:nvPr>
        </p:nvSpPr>
        <p:spPr>
          <a:xfrm>
            <a:off x="457200" y="109166"/>
            <a:ext cx="8229600" cy="1143000"/>
          </a:xfrm>
          <a:prstGeom prst="rect">
            <a:avLst/>
          </a:prstGeom>
        </p:spPr>
        <p:txBody>
          <a:bodyPr lIns="91425" tIns="91425" rIns="91425" bIns="91425" anchor="b" anchorCtr="0">
            <a:noAutofit/>
          </a:bodyPr>
          <a:lstStyle/>
          <a:p>
            <a:pPr lvl="0"/>
            <a:r>
              <a:rPr lang="en" dirty="0">
                <a:latin typeface="Baskerville Old Face" panose="02020602080505020303" pitchFamily="18" charset="0"/>
                <a:ea typeface="Lobster Two"/>
                <a:cs typeface="Lobster Two"/>
                <a:sym typeface="Lobster Two"/>
              </a:rPr>
              <a:t>Focus Group Questions &amp; Responses</a:t>
            </a:r>
          </a:p>
        </p:txBody>
      </p:sp>
      <p:sp>
        <p:nvSpPr>
          <p:cNvPr id="151" name="Shape 151"/>
          <p:cNvSpPr txBox="1">
            <a:spLocks noGrp="1"/>
          </p:cNvSpPr>
          <p:nvPr>
            <p:ph type="body" idx="1"/>
          </p:nvPr>
        </p:nvSpPr>
        <p:spPr>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2:  When students first begin your course, what is their level of OA knowledge?  How can you tell?</a:t>
            </a:r>
          </a:p>
          <a:p>
            <a:pPr lvl="0" rtl="0">
              <a:lnSpc>
                <a:spcPct val="100000"/>
              </a:lnSpc>
              <a:spcBef>
                <a:spcPts val="0"/>
              </a:spcBef>
              <a:buNone/>
            </a:pPr>
            <a:endParaRPr sz="1800" i="1" dirty="0">
              <a:latin typeface="Georgia"/>
              <a:ea typeface="Georgia"/>
              <a:cs typeface="Georgia"/>
              <a:sym typeface="Georgia"/>
            </a:endParaRPr>
          </a:p>
          <a:p>
            <a:pPr marL="457200" lvl="0" indent="-342900" rtl="0">
              <a:lnSpc>
                <a:spcPct val="150000"/>
              </a:lnSpc>
              <a:spcBef>
                <a:spcPts val="0"/>
              </a:spcBef>
              <a:buClr>
                <a:schemeClr val="dk2"/>
              </a:buClr>
              <a:buSzPct val="100000"/>
              <a:buFont typeface="Arial"/>
              <a:buChar char="●"/>
            </a:pPr>
            <a:r>
              <a:rPr lang="en" sz="1800" dirty="0">
                <a:latin typeface="Georgia"/>
                <a:ea typeface="Georgia"/>
                <a:cs typeface="Georgia"/>
                <a:sym typeface="Georgia"/>
              </a:rPr>
              <a:t>Most have little or no knowledge of OA at the beginning of course.</a:t>
            </a:r>
          </a:p>
          <a:p>
            <a:pPr marL="914400" lvl="1" indent="-342900" rtl="0">
              <a:lnSpc>
                <a:spcPct val="150000"/>
              </a:lnSpc>
              <a:spcBef>
                <a:spcPts val="0"/>
              </a:spcBef>
              <a:buClr>
                <a:schemeClr val="dk2"/>
              </a:buClr>
              <a:buSzPct val="100000"/>
              <a:buFont typeface="Courier New"/>
              <a:buChar char="o"/>
            </a:pPr>
            <a:r>
              <a:rPr lang="en" sz="1800" dirty="0">
                <a:latin typeface="Georgia"/>
                <a:ea typeface="Georgia"/>
                <a:cs typeface="Georgia"/>
                <a:sym typeface="Georgia"/>
              </a:rPr>
              <a:t>Main sources of information: Google and YouTube.</a:t>
            </a:r>
          </a:p>
          <a:p>
            <a:pPr marL="914400" lvl="1" indent="-342900" rtl="0">
              <a:lnSpc>
                <a:spcPct val="150000"/>
              </a:lnSpc>
              <a:spcBef>
                <a:spcPts val="0"/>
              </a:spcBef>
              <a:buClr>
                <a:schemeClr val="dk2"/>
              </a:buClr>
              <a:buSzPct val="100000"/>
              <a:buFont typeface="Courier New"/>
              <a:buChar char="o"/>
            </a:pPr>
            <a:r>
              <a:rPr lang="en" sz="1800" dirty="0">
                <a:latin typeface="Georgia"/>
                <a:ea typeface="Georgia"/>
                <a:cs typeface="Georgia"/>
                <a:sym typeface="Georgia"/>
              </a:rPr>
              <a:t>Some know Google Books or Google Scholar.</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Students hadn’t broken down their information-hunting processes in the past.</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Students who had studied at a community college beforehand had more exposure to OA resources.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1">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1">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1">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1">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5"/>
        <p:cNvGrpSpPr/>
        <p:nvPr/>
      </p:nvGrpSpPr>
      <p:grpSpPr>
        <a:xfrm>
          <a:off x="0" y="0"/>
          <a:ext cx="0" cy="0"/>
          <a:chOff x="0" y="0"/>
          <a:chExt cx="0" cy="0"/>
        </a:xfrm>
      </p:grpSpPr>
      <p:sp>
        <p:nvSpPr>
          <p:cNvPr id="156" name="Shape 156"/>
          <p:cNvSpPr txBox="1">
            <a:spLocks noGrp="1"/>
          </p:cNvSpPr>
          <p:nvPr>
            <p:ph type="title"/>
          </p:nvPr>
        </p:nvSpPr>
        <p:spPr>
          <a:xfrm>
            <a:off x="457200" y="109174"/>
            <a:ext cx="8229600" cy="1143000"/>
          </a:xfrm>
          <a:prstGeom prst="rect">
            <a:avLst/>
          </a:prstGeom>
        </p:spPr>
        <p:txBody>
          <a:bodyPr lIns="91425" tIns="91425" rIns="91425" bIns="91425" anchor="b" anchorCtr="0">
            <a:noAutofit/>
          </a:bodyPr>
          <a:lstStyle/>
          <a:p>
            <a:pPr lvl="0"/>
            <a:r>
              <a:rPr lang="en" dirty="0">
                <a:latin typeface="Baskerville Old Face" panose="02020602080505020303" pitchFamily="18" charset="0"/>
                <a:ea typeface="Lobster Two"/>
                <a:cs typeface="Lobster Two"/>
                <a:sym typeface="Lobster Two"/>
              </a:rPr>
              <a:t>Focus Group Questions &amp; Responses</a:t>
            </a:r>
          </a:p>
        </p:txBody>
      </p:sp>
      <p:sp>
        <p:nvSpPr>
          <p:cNvPr id="157" name="Shape 157"/>
          <p:cNvSpPr txBox="1">
            <a:spLocks noGrp="1"/>
          </p:cNvSpPr>
          <p:nvPr>
            <p:ph type="body" idx="1"/>
          </p:nvPr>
        </p:nvSpPr>
        <p:spPr>
          <a:xfrm>
            <a:off x="457200" y="1252174"/>
            <a:ext cx="8229600" cy="4967700"/>
          </a:xfrm>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3:  What is the value in teaching students about OA resources?  Does it have value?</a:t>
            </a:r>
          </a:p>
          <a:p>
            <a:pPr lvl="0" rtl="0">
              <a:lnSpc>
                <a:spcPct val="100000"/>
              </a:lnSpc>
              <a:spcBef>
                <a:spcPts val="0"/>
              </a:spcBef>
              <a:buNone/>
            </a:pPr>
            <a:endParaRPr sz="1800" i="1"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It has value, but is more successful in some topic areas than others.</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Expands students’ ability to find information and provides them another avenue for it.</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Some found more information through OA resources than library databases, depending on their topics.</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Others found more up-to-date information.</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Provides students with a useful tool for future courses, or for when they are no longer affiliated with the university and cannot access licensed resources.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7">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7">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Shape 162"/>
          <p:cNvSpPr txBox="1">
            <a:spLocks noGrp="1"/>
          </p:cNvSpPr>
          <p:nvPr>
            <p:ph type="title"/>
          </p:nvPr>
        </p:nvSpPr>
        <p:spPr>
          <a:xfrm>
            <a:off x="457200" y="109172"/>
            <a:ext cx="8229600" cy="1143000"/>
          </a:xfrm>
          <a:prstGeom prst="rect">
            <a:avLst/>
          </a:prstGeom>
        </p:spPr>
        <p:txBody>
          <a:bodyPr lIns="91425" tIns="91425" rIns="91425" bIns="91425" anchor="b" anchorCtr="0">
            <a:noAutofit/>
          </a:bodyPr>
          <a:lstStyle/>
          <a:p>
            <a:pPr lvl="0"/>
            <a:r>
              <a:rPr lang="en" dirty="0">
                <a:latin typeface="Baskerville Old Face" panose="02020602080505020303" pitchFamily="18" charset="0"/>
                <a:ea typeface="Lobster Two"/>
                <a:cs typeface="Lobster Two"/>
                <a:sym typeface="Lobster Two"/>
              </a:rPr>
              <a:t>Focus Group Questions &amp; Responses</a:t>
            </a:r>
          </a:p>
        </p:txBody>
      </p:sp>
      <p:sp>
        <p:nvSpPr>
          <p:cNvPr id="163" name="Shape 163"/>
          <p:cNvSpPr txBox="1">
            <a:spLocks noGrp="1"/>
          </p:cNvSpPr>
          <p:nvPr>
            <p:ph type="body" idx="1"/>
          </p:nvPr>
        </p:nvSpPr>
        <p:spPr>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4:  How can we evaluate whether students are searching for OA resources from reputable sources rather than getting lucky Google hits?</a:t>
            </a:r>
          </a:p>
          <a:p>
            <a:pPr lvl="0" rtl="0">
              <a:lnSpc>
                <a:spcPct val="100000"/>
              </a:lnSpc>
              <a:spcBef>
                <a:spcPts val="0"/>
              </a:spcBef>
              <a:buNone/>
            </a:pPr>
            <a:endParaRPr sz="1800" i="1"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Students were required to write research notes detailing their search processes and how they found the OA articles.</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One faculty member suggested requiring students to use DOAJ or the Open Access Journals Search Engine.</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Also listened to student comments about the limits of OA search interfaces and the prevalence of foreign language content as evidence of their search processes.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457200" y="109166"/>
            <a:ext cx="8229600" cy="1143000"/>
          </a:xfrm>
          <a:prstGeom prst="rect">
            <a:avLst/>
          </a:prstGeom>
        </p:spPr>
        <p:txBody>
          <a:bodyPr lIns="91425" tIns="91425" rIns="91425" bIns="91425" anchor="b" anchorCtr="0">
            <a:noAutofit/>
          </a:bodyPr>
          <a:lstStyle/>
          <a:p>
            <a:pPr lvl="0"/>
            <a:r>
              <a:rPr lang="en" dirty="0">
                <a:latin typeface="Baskerville Old Face" panose="02020602080505020303" pitchFamily="18" charset="0"/>
                <a:ea typeface="Lobster Two"/>
                <a:cs typeface="Lobster Two"/>
                <a:sym typeface="Lobster Two"/>
              </a:rPr>
              <a:t>Focus Group Questions &amp; Responses</a:t>
            </a:r>
          </a:p>
        </p:txBody>
      </p:sp>
      <p:sp>
        <p:nvSpPr>
          <p:cNvPr id="169" name="Shape 169"/>
          <p:cNvSpPr txBox="1">
            <a:spLocks noGrp="1"/>
          </p:cNvSpPr>
          <p:nvPr>
            <p:ph type="body" idx="1"/>
          </p:nvPr>
        </p:nvSpPr>
        <p:spPr>
          <a:xfrm>
            <a:off x="457200" y="1321525"/>
            <a:ext cx="8229600" cy="4967700"/>
          </a:xfrm>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5:  What feedback are you getting from your students about the OA article assignment?</a:t>
            </a:r>
          </a:p>
          <a:p>
            <a:pPr marL="457200" lvl="0" indent="-342900" rtl="0">
              <a:lnSpc>
                <a:spcPct val="100000"/>
              </a:lnSpc>
              <a:spcBef>
                <a:spcPts val="0"/>
              </a:spcBef>
              <a:buClr>
                <a:schemeClr val="dk2"/>
              </a:buClr>
              <a:buSzPct val="100000"/>
              <a:buFont typeface="Arial"/>
              <a:buChar char="●"/>
            </a:pPr>
            <a:r>
              <a:rPr lang="en" sz="1800" dirty="0" smtClean="0">
                <a:latin typeface="Georgia"/>
                <a:ea typeface="Georgia"/>
                <a:cs typeface="Georgia"/>
                <a:sym typeface="Georgia"/>
              </a:rPr>
              <a:t>Some </a:t>
            </a:r>
            <a:r>
              <a:rPr lang="en" sz="1800" dirty="0">
                <a:latin typeface="Georgia"/>
                <a:ea typeface="Georgia"/>
                <a:cs typeface="Georgia"/>
                <a:sym typeface="Georgia"/>
              </a:rPr>
              <a:t>preferred the library interface if they were already using it.</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Some wanted to stick to Google Scholar.</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Others found more information with OA articles and thought the quality was higher than in Google Scholar.</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Most reported unfamiliarity with OA before the course.</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lvl="0" indent="-342900" rtl="0">
              <a:lnSpc>
                <a:spcPct val="100000"/>
              </a:lnSpc>
              <a:spcBef>
                <a:spcPts val="0"/>
              </a:spcBef>
              <a:buClr>
                <a:schemeClr val="dk2"/>
              </a:buClr>
              <a:buSzPct val="100000"/>
              <a:buFont typeface="Arial"/>
              <a:buChar char="●"/>
            </a:pPr>
            <a:r>
              <a:rPr lang="en" sz="1800" dirty="0">
                <a:latin typeface="Georgia"/>
                <a:ea typeface="Georgia"/>
                <a:cs typeface="Georgia"/>
                <a:sym typeface="Georgia"/>
              </a:rPr>
              <a:t>Most faculty noted that their students found OA straightforward and had few questions.</a:t>
            </a:r>
          </a:p>
          <a:p>
            <a:pPr marL="914400" lvl="1" indent="-342900" rtl="0">
              <a:lnSpc>
                <a:spcPct val="100000"/>
              </a:lnSpc>
              <a:spcBef>
                <a:spcPts val="0"/>
              </a:spcBef>
              <a:buClr>
                <a:schemeClr val="dk2"/>
              </a:buClr>
              <a:buSzPct val="100000"/>
              <a:buFont typeface="Courier New"/>
              <a:buChar char="o"/>
            </a:pPr>
            <a:r>
              <a:rPr lang="en" sz="1800" dirty="0">
                <a:latin typeface="Georgia"/>
                <a:ea typeface="Georgia"/>
                <a:cs typeface="Georgia"/>
                <a:sym typeface="Georgia"/>
              </a:rPr>
              <a:t>One reported that the students found this to be one of the more difficult assignments and felt they were less successful at finding information, despite spending more time looking for resources.</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9">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457200" y="109166"/>
            <a:ext cx="8229600" cy="1143000"/>
          </a:xfrm>
          <a:prstGeom prst="rect">
            <a:avLst/>
          </a:prstGeom>
        </p:spPr>
        <p:txBody>
          <a:bodyPr lIns="91425" tIns="91425" rIns="91425" bIns="91425" anchor="b" anchorCtr="0">
            <a:noAutofit/>
          </a:bodyPr>
          <a:lstStyle/>
          <a:p>
            <a:pPr lvl="0"/>
            <a:r>
              <a:rPr lang="en" dirty="0">
                <a:latin typeface="Baskerville Old Face" panose="02020602080505020303" pitchFamily="18" charset="0"/>
                <a:ea typeface="Lobster Two"/>
                <a:cs typeface="Lobster Two"/>
                <a:sym typeface="Lobster Two"/>
              </a:rPr>
              <a:t>Focus Group Questions &amp; Responses</a:t>
            </a:r>
          </a:p>
        </p:txBody>
      </p:sp>
      <p:sp>
        <p:nvSpPr>
          <p:cNvPr id="175" name="Shape 175"/>
          <p:cNvSpPr txBox="1">
            <a:spLocks noGrp="1"/>
          </p:cNvSpPr>
          <p:nvPr>
            <p:ph type="body" idx="1"/>
          </p:nvPr>
        </p:nvSpPr>
        <p:spPr>
          <a:xfrm>
            <a:off x="457200" y="1312818"/>
            <a:ext cx="8229600" cy="4967700"/>
          </a:xfrm>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6:  How could we as faculty more effectively evaluate students’ use of these resources?</a:t>
            </a:r>
          </a:p>
          <a:p>
            <a:pPr marL="457200" marR="0" lvl="0" indent="-342900" algn="l" rtl="0">
              <a:lnSpc>
                <a:spcPct val="100000"/>
              </a:lnSpc>
              <a:spcBef>
                <a:spcPts val="600"/>
              </a:spcBef>
              <a:spcAft>
                <a:spcPts val="0"/>
              </a:spcAft>
              <a:buClr>
                <a:schemeClr val="dk1"/>
              </a:buClr>
              <a:buSzPct val="100000"/>
              <a:buFont typeface="Arial"/>
              <a:buChar char="●"/>
            </a:pPr>
            <a:r>
              <a:rPr lang="en" sz="1800" dirty="0" smtClean="0">
                <a:latin typeface="Georgia"/>
                <a:ea typeface="Georgia"/>
                <a:cs typeface="Georgia"/>
                <a:sym typeface="Georgia"/>
              </a:rPr>
              <a:t>Faculty </a:t>
            </a:r>
            <a:r>
              <a:rPr lang="en" sz="1800" dirty="0">
                <a:latin typeface="Georgia"/>
                <a:ea typeface="Georgia"/>
                <a:cs typeface="Georgia"/>
                <a:sym typeface="Georgia"/>
              </a:rPr>
              <a:t>commented on their limited time, but liked the idea of requiring research notes that they could spot-check.</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One suggested requiring at least one OA resource in each literature review and annotated bibliography assignment for the course.</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One was unsure what to do aside from asking students how they felt about the assignment. </a:t>
            </a:r>
          </a:p>
          <a:p>
            <a:pPr marL="914400" marR="0" lvl="1" indent="-342900" algn="l" rtl="0">
              <a:lnSpc>
                <a:spcPct val="100000"/>
              </a:lnSpc>
              <a:spcBef>
                <a:spcPts val="600"/>
              </a:spcBef>
              <a:spcAft>
                <a:spcPts val="0"/>
              </a:spcAft>
              <a:buClr>
                <a:schemeClr val="dk2"/>
              </a:buClr>
              <a:buSzPct val="100000"/>
              <a:buFont typeface="Courier New"/>
              <a:buChar char="o"/>
            </a:pPr>
            <a:r>
              <a:rPr lang="en" sz="1800" dirty="0">
                <a:latin typeface="Georgia"/>
                <a:ea typeface="Georgia"/>
                <a:cs typeface="Georgia"/>
                <a:sym typeface="Georgia"/>
              </a:rPr>
              <a:t>Also noted that the students were getting too caught up in evaluating articles via the TRAAP* test we teach to information literacy classes. </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Others felt that if the students are finding useful articles, then they are using OA resources well.  They felt the assignment was good enough and thought the video tutorial useful for both students and faculty.</a:t>
            </a:r>
          </a:p>
        </p:txBody>
      </p:sp>
      <p:sp>
        <p:nvSpPr>
          <p:cNvPr id="176" name="Shape 176"/>
          <p:cNvSpPr txBox="1"/>
          <p:nvPr/>
        </p:nvSpPr>
        <p:spPr>
          <a:xfrm>
            <a:off x="-52150" y="6553725"/>
            <a:ext cx="7308900" cy="227999"/>
          </a:xfrm>
          <a:prstGeom prst="rect">
            <a:avLst/>
          </a:prstGeom>
          <a:noFill/>
          <a:ln>
            <a:noFill/>
          </a:ln>
        </p:spPr>
        <p:txBody>
          <a:bodyPr lIns="91425" tIns="91425" rIns="91425" bIns="91425" anchor="t" anchorCtr="0">
            <a:noAutofit/>
          </a:bodyPr>
          <a:lstStyle/>
          <a:p>
            <a:pPr>
              <a:spcBef>
                <a:spcPts val="0"/>
              </a:spcBef>
              <a:buNone/>
            </a:pPr>
            <a:r>
              <a:rPr lang="en" dirty="0"/>
              <a:t>*TRAAP: Timeliness, Relevance, Authority, Accuracy, Point of View</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5">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5">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5">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5">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76">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75">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Shape 181"/>
          <p:cNvSpPr txBox="1">
            <a:spLocks noGrp="1"/>
          </p:cNvSpPr>
          <p:nvPr>
            <p:ph type="title"/>
          </p:nvPr>
        </p:nvSpPr>
        <p:spPr>
          <a:xfrm>
            <a:off x="457200" y="100464"/>
            <a:ext cx="8229600" cy="1143000"/>
          </a:xfrm>
          <a:prstGeom prst="rect">
            <a:avLst/>
          </a:prstGeom>
        </p:spPr>
        <p:txBody>
          <a:bodyPr lIns="91425" tIns="91425" rIns="91425" bIns="91425" anchor="b" anchorCtr="0">
            <a:noAutofit/>
          </a:bodyPr>
          <a:lstStyle/>
          <a:p>
            <a:pPr lvl="0"/>
            <a:r>
              <a:rPr lang="en" dirty="0">
                <a:latin typeface="Baskerville Old Face" panose="02020602080505020303" pitchFamily="18" charset="0"/>
                <a:ea typeface="Lobster Two"/>
                <a:cs typeface="Lobster Two"/>
                <a:sym typeface="Lobster Two"/>
              </a:rPr>
              <a:t>Focus Group Questions &amp; Responses</a:t>
            </a:r>
          </a:p>
        </p:txBody>
      </p:sp>
      <p:sp>
        <p:nvSpPr>
          <p:cNvPr id="182" name="Shape 182"/>
          <p:cNvSpPr txBox="1">
            <a:spLocks noGrp="1"/>
          </p:cNvSpPr>
          <p:nvPr>
            <p:ph type="body" idx="1"/>
          </p:nvPr>
        </p:nvSpPr>
        <p:spPr>
          <a:xfrm>
            <a:off x="626250" y="1475582"/>
            <a:ext cx="7891500" cy="4743900"/>
          </a:xfrm>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7:  What aspects of OA are important for undergraduate students to understand in order to successfully utilize these resources for research assignments?</a:t>
            </a:r>
          </a:p>
          <a:p>
            <a:pPr lvl="0" rtl="0">
              <a:lnSpc>
                <a:spcPct val="100000"/>
              </a:lnSpc>
              <a:spcBef>
                <a:spcPts val="0"/>
              </a:spcBef>
              <a:buNone/>
            </a:pPr>
            <a:endParaRPr sz="1800" i="1"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Knowing about the existence of OA resources is most important!</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Secondly is knowing proper search strategies (which is not specific to OA).</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Weren’t sure that knowing about hoax sites is important for students at the undergraduate level.</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Shape 48"/>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About us</a:t>
            </a:r>
          </a:p>
        </p:txBody>
      </p:sp>
      <p:sp>
        <p:nvSpPr>
          <p:cNvPr id="49" name="Shape 49"/>
          <p:cNvSpPr txBox="1">
            <a:spLocks noGrp="1"/>
          </p:cNvSpPr>
          <p:nvPr>
            <p:ph type="body" idx="1"/>
          </p:nvPr>
        </p:nvSpPr>
        <p:spPr>
          <a:prstGeom prst="rect">
            <a:avLst/>
          </a:prstGeom>
        </p:spPr>
        <p:txBody>
          <a:bodyPr lIns="91425" tIns="91425" rIns="91425" bIns="91425" anchor="t" anchorCtr="0">
            <a:noAutofit/>
          </a:bodyPr>
          <a:lstStyle/>
          <a:p>
            <a:pPr lvl="0" rtl="0">
              <a:spcBef>
                <a:spcPts val="0"/>
              </a:spcBef>
              <a:buNone/>
            </a:pPr>
            <a:r>
              <a:rPr lang="en" i="1" dirty="0">
                <a:solidFill>
                  <a:srgbClr val="BB7826"/>
                </a:solidFill>
                <a:latin typeface="Baskerville Old Face" panose="02020602080505020303" pitchFamily="18" charset="0"/>
                <a:ea typeface="Georgia"/>
                <a:cs typeface="Georgia"/>
                <a:sym typeface="Georgia"/>
              </a:rPr>
              <a:t>Kristin Laughtin-Dunker</a:t>
            </a:r>
            <a:r>
              <a:rPr lang="en" dirty="0">
                <a:solidFill>
                  <a:srgbClr val="BB7826"/>
                </a:solidFill>
                <a:latin typeface="Baskerville Old Face" panose="02020602080505020303" pitchFamily="18" charset="0"/>
                <a:ea typeface="Georgia"/>
                <a:cs typeface="Georgia"/>
                <a:sym typeface="Georgia"/>
              </a:rPr>
              <a:t> </a:t>
            </a:r>
            <a:r>
              <a:rPr lang="en" dirty="0">
                <a:latin typeface="Georgia"/>
                <a:ea typeface="Georgia"/>
                <a:cs typeface="Georgia"/>
                <a:sym typeface="Georgia"/>
              </a:rPr>
              <a:t>is the Coordinator of Scholarly Communications &amp; Electronic Resources at Chapman University.</a:t>
            </a:r>
          </a:p>
        </p:txBody>
      </p:sp>
      <p:sp>
        <p:nvSpPr>
          <p:cNvPr id="50" name="Shape 50"/>
          <p:cNvSpPr txBox="1">
            <a:spLocks noGrp="1"/>
          </p:cNvSpPr>
          <p:nvPr>
            <p:ph type="body" idx="2"/>
          </p:nvPr>
        </p:nvSpPr>
        <p:spPr>
          <a:prstGeom prst="rect">
            <a:avLst/>
          </a:prstGeom>
        </p:spPr>
        <p:txBody>
          <a:bodyPr lIns="91425" tIns="91425" rIns="91425" bIns="91425" anchor="t" anchorCtr="0">
            <a:noAutofit/>
          </a:bodyPr>
          <a:lstStyle/>
          <a:p>
            <a:pPr>
              <a:spcBef>
                <a:spcPts val="0"/>
              </a:spcBef>
              <a:buNone/>
            </a:pPr>
            <a:r>
              <a:rPr lang="en" i="1" dirty="0">
                <a:solidFill>
                  <a:srgbClr val="BB7826"/>
                </a:solidFill>
                <a:latin typeface="Baskerville Old Face" panose="02020602080505020303" pitchFamily="18" charset="0"/>
                <a:ea typeface="Georgia"/>
                <a:cs typeface="Georgia"/>
                <a:sym typeface="Georgia"/>
              </a:rPr>
              <a:t>Annie Knight</a:t>
            </a:r>
            <a:r>
              <a:rPr lang="en" dirty="0">
                <a:solidFill>
                  <a:srgbClr val="BB7826"/>
                </a:solidFill>
                <a:latin typeface="Baskerville Old Face" panose="02020602080505020303" pitchFamily="18" charset="0"/>
                <a:ea typeface="Georgia"/>
                <a:cs typeface="Georgia"/>
                <a:sym typeface="Georgia"/>
              </a:rPr>
              <a:t> </a:t>
            </a:r>
            <a:r>
              <a:rPr lang="en" sz="2000" dirty="0">
                <a:latin typeface="Georgia"/>
                <a:ea typeface="Georgia"/>
                <a:cs typeface="Georgia"/>
                <a:sym typeface="Georgia"/>
              </a:rPr>
              <a:t>is a Reference and Instruction Librarian at Santa Ana College, and the Open Education Resources library liaison. She was formerly the Coordinator of Brandman University Library Services at Chapman University.</a:t>
            </a:r>
          </a:p>
        </p:txBody>
      </p:sp>
      <p:cxnSp>
        <p:nvCxnSpPr>
          <p:cNvPr id="51" name="Shape 51"/>
          <p:cNvCxnSpPr/>
          <p:nvPr/>
        </p:nvCxnSpPr>
        <p:spPr>
          <a:xfrm>
            <a:off x="4406400" y="1734950"/>
            <a:ext cx="45300" cy="4441799"/>
          </a:xfrm>
          <a:prstGeom prst="straightConnector1">
            <a:avLst/>
          </a:prstGeom>
          <a:noFill/>
          <a:ln w="19050" cap="flat">
            <a:solidFill>
              <a:schemeClr val="dk2"/>
            </a:solidFill>
            <a:prstDash val="solid"/>
            <a:round/>
            <a:headEnd type="none" w="lg" len="lg"/>
            <a:tailEnd type="none" w="lg" len="lg"/>
          </a:ln>
        </p:spPr>
      </p:cxn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1402" y="4267200"/>
            <a:ext cx="1276241" cy="170925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5831" y="4267200"/>
            <a:ext cx="1337238" cy="1709252"/>
          </a:xfrm>
          <a:prstGeom prst="rect">
            <a:avLst/>
          </a:prstGeom>
        </p:spPr>
      </p:pic>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Shape 187"/>
          <p:cNvSpPr txBox="1">
            <a:spLocks noGrp="1"/>
          </p:cNvSpPr>
          <p:nvPr>
            <p:ph type="title"/>
          </p:nvPr>
        </p:nvSpPr>
        <p:spPr>
          <a:xfrm>
            <a:off x="457200" y="100467"/>
            <a:ext cx="8229600" cy="1143000"/>
          </a:xfrm>
          <a:prstGeom prst="rect">
            <a:avLst/>
          </a:prstGeom>
        </p:spPr>
        <p:txBody>
          <a:bodyPr lIns="91425" tIns="91425" rIns="91425" bIns="91425" anchor="b" anchorCtr="0">
            <a:noAutofit/>
          </a:bodyPr>
          <a:lstStyle/>
          <a:p>
            <a:pPr lvl="0"/>
            <a:r>
              <a:rPr lang="en">
                <a:latin typeface="Baskerville Old Face" panose="02020602080505020303" pitchFamily="18" charset="0"/>
                <a:ea typeface="Lobster Two"/>
                <a:cs typeface="Lobster Two"/>
                <a:sym typeface="Lobster Two"/>
              </a:rPr>
              <a:t>Focus Group Questions &amp; Responses</a:t>
            </a:r>
            <a:endParaRPr lang="en" dirty="0">
              <a:latin typeface="Baskerville Old Face" panose="02020602080505020303" pitchFamily="18" charset="0"/>
              <a:ea typeface="Lobster Two"/>
              <a:cs typeface="Lobster Two"/>
              <a:sym typeface="Lobster Two"/>
            </a:endParaRPr>
          </a:p>
        </p:txBody>
      </p:sp>
      <p:sp>
        <p:nvSpPr>
          <p:cNvPr id="188" name="Shape 188"/>
          <p:cNvSpPr txBox="1">
            <a:spLocks noGrp="1"/>
          </p:cNvSpPr>
          <p:nvPr>
            <p:ph type="body" idx="1"/>
          </p:nvPr>
        </p:nvSpPr>
        <p:spPr>
          <a:prstGeom prst="rect">
            <a:avLst/>
          </a:prstGeom>
        </p:spPr>
        <p:txBody>
          <a:bodyPr lIns="91425" tIns="91425" rIns="91425" bIns="91425" anchor="t" anchorCtr="0">
            <a:noAutofit/>
          </a:bodyPr>
          <a:lstStyle/>
          <a:p>
            <a:pPr lvl="0" rtl="0">
              <a:lnSpc>
                <a:spcPct val="100000"/>
              </a:lnSpc>
              <a:spcBef>
                <a:spcPts val="0"/>
              </a:spcBef>
              <a:buNone/>
            </a:pPr>
            <a:r>
              <a:rPr lang="en" sz="1800" b="1" i="1" dirty="0">
                <a:latin typeface="Georgia"/>
                <a:ea typeface="Georgia"/>
                <a:cs typeface="Georgia"/>
                <a:sym typeface="Georgia"/>
              </a:rPr>
              <a:t>Question 8:  What ideas do you have for improving our current model for teaching OA to LBSU 302 students?</a:t>
            </a:r>
          </a:p>
          <a:p>
            <a:pPr lvl="0" rtl="0">
              <a:lnSpc>
                <a:spcPct val="100000"/>
              </a:lnSpc>
              <a:spcBef>
                <a:spcPts val="0"/>
              </a:spcBef>
              <a:buNone/>
            </a:pPr>
            <a:endParaRPr sz="1800" i="1"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Many liked the current model and felt that students learn best by doing.</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Some felt Kristin’s video tutorial should be required for each class.</a:t>
            </a:r>
          </a:p>
          <a:p>
            <a:pPr marL="914400" marR="0" lvl="1" indent="-342900" algn="l" rtl="0">
              <a:lnSpc>
                <a:spcPct val="100000"/>
              </a:lnSpc>
              <a:spcBef>
                <a:spcPts val="600"/>
              </a:spcBef>
              <a:spcAft>
                <a:spcPts val="0"/>
              </a:spcAft>
              <a:buClr>
                <a:schemeClr val="dk2"/>
              </a:buClr>
              <a:buSzPct val="100000"/>
              <a:buFont typeface="Courier New"/>
              <a:buChar char="o"/>
            </a:pPr>
            <a:r>
              <a:rPr lang="en" sz="1800" dirty="0">
                <a:latin typeface="Georgia"/>
                <a:ea typeface="Georgia"/>
                <a:cs typeface="Georgia"/>
                <a:sym typeface="Georgia"/>
              </a:rPr>
              <a:t>Some did not use it in class due to the length, but liked the video and would assign it otherwise.</a:t>
            </a:r>
            <a:br>
              <a:rPr lang="en" sz="1800" dirty="0">
                <a:latin typeface="Georgia"/>
                <a:ea typeface="Georgia"/>
                <a:cs typeface="Georgia"/>
                <a:sym typeface="Georgia"/>
              </a:rPr>
            </a:br>
            <a:endParaRPr lang="en" sz="1800" dirty="0">
              <a:latin typeface="Georgia"/>
              <a:ea typeface="Georgia"/>
              <a:cs typeface="Georgia"/>
              <a:sym typeface="Georgia"/>
            </a:endParaRPr>
          </a:p>
          <a:p>
            <a:pPr marL="457200" marR="0" lvl="0" indent="-342900" algn="l" rtl="0">
              <a:lnSpc>
                <a:spcPct val="100000"/>
              </a:lnSpc>
              <a:spcBef>
                <a:spcPts val="600"/>
              </a:spcBef>
              <a:spcAft>
                <a:spcPts val="0"/>
              </a:spcAft>
              <a:buClr>
                <a:schemeClr val="dk2"/>
              </a:buClr>
              <a:buSzPct val="100000"/>
              <a:buFont typeface="Arial"/>
              <a:buChar char="●"/>
            </a:pPr>
            <a:r>
              <a:rPr lang="en" sz="1800" dirty="0">
                <a:latin typeface="Georgia"/>
                <a:ea typeface="Georgia"/>
                <a:cs typeface="Georgia"/>
                <a:sym typeface="Georgia"/>
              </a:rPr>
              <a:t>Suggestions for improvement:</a:t>
            </a:r>
          </a:p>
          <a:p>
            <a:pPr marL="914400" marR="0" lvl="1" indent="-342900" algn="l" rtl="0">
              <a:lnSpc>
                <a:spcPct val="100000"/>
              </a:lnSpc>
              <a:spcBef>
                <a:spcPts val="600"/>
              </a:spcBef>
              <a:spcAft>
                <a:spcPts val="0"/>
              </a:spcAft>
              <a:buClr>
                <a:schemeClr val="dk2"/>
              </a:buClr>
              <a:buSzPct val="100000"/>
              <a:buFont typeface="Courier New"/>
              <a:buChar char="o"/>
            </a:pPr>
            <a:r>
              <a:rPr lang="en" sz="1800" dirty="0">
                <a:latin typeface="Georgia"/>
                <a:ea typeface="Georgia"/>
                <a:cs typeface="Georgia"/>
                <a:sym typeface="Georgia"/>
              </a:rPr>
              <a:t>Offer more examples of OA sites</a:t>
            </a:r>
          </a:p>
          <a:p>
            <a:pPr marL="914400" marR="0" lvl="1" indent="-342900" algn="l" rtl="0">
              <a:lnSpc>
                <a:spcPct val="100000"/>
              </a:lnSpc>
              <a:spcBef>
                <a:spcPts val="600"/>
              </a:spcBef>
              <a:spcAft>
                <a:spcPts val="0"/>
              </a:spcAft>
              <a:buClr>
                <a:schemeClr val="dk2"/>
              </a:buClr>
              <a:buSzPct val="100000"/>
              <a:buFont typeface="Courier New"/>
              <a:buChar char="o"/>
            </a:pPr>
            <a:r>
              <a:rPr lang="en" sz="1800" dirty="0">
                <a:latin typeface="Georgia"/>
                <a:ea typeface="Georgia"/>
                <a:cs typeface="Georgia"/>
                <a:sym typeface="Georgia"/>
              </a:rPr>
              <a:t>Have the faculty member perform sample searches to showcase how basic the search interfaces are.</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8">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8">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8">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8">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8">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Shape 193"/>
          <p:cNvSpPr txBox="1">
            <a:spLocks noGrp="1"/>
          </p:cNvSpPr>
          <p:nvPr>
            <p:ph type="title"/>
          </p:nvPr>
        </p:nvSpPr>
        <p:spPr>
          <a:xfrm>
            <a:off x="457200" y="0"/>
            <a:ext cx="8229600" cy="1143000"/>
          </a:xfrm>
          <a:prstGeom prst="rect">
            <a:avLst/>
          </a:prstGeom>
        </p:spPr>
        <p:txBody>
          <a:bodyPr lIns="91425" tIns="91425" rIns="91425" bIns="91425" anchor="b" anchorCtr="0">
            <a:noAutofit/>
          </a:bodyPr>
          <a:lstStyle/>
          <a:p>
            <a:pPr lvl="0" rtl="0">
              <a:spcBef>
                <a:spcPts val="0"/>
              </a:spcBef>
              <a:buNone/>
            </a:pPr>
            <a:r>
              <a:rPr lang="en" dirty="0">
                <a:latin typeface="Baskerville Old Face" panose="02020602080505020303" pitchFamily="18" charset="0"/>
                <a:ea typeface="Lobster Two"/>
                <a:cs typeface="Lobster Two"/>
                <a:sym typeface="Lobster Two"/>
              </a:rPr>
              <a:t>Impact on future pedagogy</a:t>
            </a:r>
          </a:p>
        </p:txBody>
      </p:sp>
      <p:sp>
        <p:nvSpPr>
          <p:cNvPr id="194" name="Shape 194"/>
          <p:cNvSpPr txBox="1">
            <a:spLocks noGrp="1"/>
          </p:cNvSpPr>
          <p:nvPr>
            <p:ph type="body" idx="1"/>
          </p:nvPr>
        </p:nvSpPr>
        <p:spPr>
          <a:xfrm>
            <a:off x="457200" y="1143000"/>
            <a:ext cx="8229600" cy="4967700"/>
          </a:xfrm>
          <a:prstGeom prst="rect">
            <a:avLst/>
          </a:prstGeom>
        </p:spPr>
        <p:txBody>
          <a:bodyPr lIns="91425" tIns="91425" rIns="91425" bIns="91425" anchor="t" anchorCtr="0">
            <a:noAutofit/>
          </a:bodyPr>
          <a:lstStyle/>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A need for greater instruction and support for students in the following academic and information competencies:</a:t>
            </a:r>
          </a:p>
          <a:p>
            <a:pPr marL="914400" lvl="1" indent="-368300" rtl="0">
              <a:spcBef>
                <a:spcPts val="0"/>
              </a:spcBef>
              <a:buClr>
                <a:schemeClr val="dk2"/>
              </a:buClr>
              <a:buSzPct val="100000"/>
              <a:buFont typeface="Courier New"/>
              <a:buChar char="o"/>
            </a:pPr>
            <a:r>
              <a:rPr lang="en" sz="2200" dirty="0">
                <a:latin typeface="Georgia"/>
                <a:ea typeface="Georgia"/>
                <a:cs typeface="Georgia"/>
                <a:sym typeface="Georgia"/>
              </a:rPr>
              <a:t>Reading comprehension (evaluating information) involved with academic </a:t>
            </a:r>
            <a:r>
              <a:rPr lang="en" sz="2200" dirty="0" smtClean="0">
                <a:latin typeface="Georgia"/>
                <a:ea typeface="Georgia"/>
                <a:cs typeface="Georgia"/>
                <a:sym typeface="Georgia"/>
              </a:rPr>
              <a:t>research.</a:t>
            </a:r>
          </a:p>
          <a:p>
            <a:pPr marL="914400" lvl="1" indent="-368300" rtl="0">
              <a:spcBef>
                <a:spcPts val="0"/>
              </a:spcBef>
              <a:buClr>
                <a:schemeClr val="dk2"/>
              </a:buClr>
              <a:buSzPct val="100000"/>
              <a:buFont typeface="Courier New"/>
              <a:buChar char="o"/>
            </a:pPr>
            <a:r>
              <a:rPr lang="en" sz="2200" dirty="0" smtClean="0">
                <a:latin typeface="Georgia"/>
                <a:ea typeface="Georgia"/>
                <a:cs typeface="Georgia"/>
                <a:sym typeface="Georgia"/>
              </a:rPr>
              <a:t>Search </a:t>
            </a:r>
            <a:r>
              <a:rPr lang="en" sz="2200" dirty="0">
                <a:latin typeface="Georgia"/>
                <a:ea typeface="Georgia"/>
                <a:cs typeface="Georgia"/>
                <a:sym typeface="Georgia"/>
              </a:rPr>
              <a:t>strategies to increase digital information fluency and the effective use of different (OA) databases and </a:t>
            </a:r>
            <a:r>
              <a:rPr lang="en" sz="2200" dirty="0" smtClean="0">
                <a:latin typeface="Georgia"/>
                <a:ea typeface="Georgia"/>
                <a:cs typeface="Georgia"/>
                <a:sym typeface="Georgia"/>
              </a:rPr>
              <a:t>repositories.</a:t>
            </a:r>
            <a:r>
              <a:rPr lang="en" sz="2200" dirty="0">
                <a:latin typeface="Georgia"/>
                <a:ea typeface="Georgia"/>
                <a:cs typeface="Georgia"/>
                <a:sym typeface="Georgia"/>
              </a:rPr>
              <a:t/>
            </a:r>
            <a:br>
              <a:rPr lang="en" sz="2200" dirty="0">
                <a:latin typeface="Georgia"/>
                <a:ea typeface="Georgia"/>
                <a:cs typeface="Georgia"/>
                <a:sym typeface="Georgia"/>
              </a:rPr>
            </a:br>
            <a:endParaRPr lang="en" sz="2200" dirty="0">
              <a:latin typeface="Georgia"/>
              <a:ea typeface="Georgia"/>
              <a:cs typeface="Georgia"/>
              <a:sym typeface="Georgia"/>
            </a:endParaRP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For live sessions, reduce or downplay the section on disreputable publishers.  </a:t>
            </a:r>
          </a:p>
          <a:p>
            <a:pPr marL="914400" lvl="1" indent="-368300" rtl="0">
              <a:spcBef>
                <a:spcPts val="0"/>
              </a:spcBef>
              <a:buClr>
                <a:schemeClr val="dk2"/>
              </a:buClr>
              <a:buSzPct val="100000"/>
              <a:buFont typeface="Courier New"/>
              <a:buChar char="o"/>
            </a:pPr>
            <a:r>
              <a:rPr lang="en" sz="2200" dirty="0">
                <a:latin typeface="Georgia"/>
                <a:ea typeface="Georgia"/>
                <a:cs typeface="Georgia"/>
                <a:sym typeface="Georgia"/>
              </a:rPr>
              <a:t>Students using the recording can be instructed to skip over this part unless they wish to know more.</a:t>
            </a:r>
          </a:p>
          <a:p>
            <a:pPr marL="914400" lvl="1" indent="-368300" rtl="0">
              <a:spcBef>
                <a:spcPts val="0"/>
              </a:spcBef>
              <a:buClr>
                <a:schemeClr val="dk2"/>
              </a:buClr>
              <a:buSzPct val="100000"/>
              <a:buFont typeface="Courier New"/>
              <a:buChar char="o"/>
            </a:pPr>
            <a:r>
              <a:rPr lang="en" sz="2200" dirty="0">
                <a:latin typeface="Georgia"/>
                <a:ea typeface="Georgia"/>
                <a:cs typeface="Georgia"/>
                <a:sym typeface="Georgia"/>
              </a:rPr>
              <a:t>Future recordings (that reflect new developments in the OA world) can reduce or eliminate this section.</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9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9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Shape 199"/>
          <p:cNvSpPr txBox="1">
            <a:spLocks noGrp="1"/>
          </p:cNvSpPr>
          <p:nvPr>
            <p:ph type="title"/>
          </p:nvPr>
        </p:nvSpPr>
        <p:spPr>
          <a:xfrm>
            <a:off x="457200" y="562021"/>
            <a:ext cx="8229600" cy="1143000"/>
          </a:xfrm>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New open access initiatives for undergraduates students</a:t>
            </a:r>
          </a:p>
        </p:txBody>
      </p:sp>
      <p:sp>
        <p:nvSpPr>
          <p:cNvPr id="200" name="Shape 200"/>
          <p:cNvSpPr txBox="1">
            <a:spLocks noGrp="1"/>
          </p:cNvSpPr>
          <p:nvPr>
            <p:ph type="body" idx="1"/>
          </p:nvPr>
        </p:nvSpPr>
        <p:spPr>
          <a:xfrm>
            <a:off x="457200" y="1687603"/>
            <a:ext cx="8229600" cy="4967700"/>
          </a:xfrm>
          <a:prstGeom prst="rect">
            <a:avLst/>
          </a:prstGeom>
        </p:spPr>
        <p:txBody>
          <a:bodyPr lIns="91425" tIns="91425" rIns="91425" bIns="91425" anchor="t" anchorCtr="0">
            <a:noAutofit/>
          </a:bodyPr>
          <a:lstStyle/>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Greater confidence introducing OA during scaled down teachable moments within 1-hour library workshops and reference </a:t>
            </a:r>
            <a:r>
              <a:rPr lang="en" sz="2200" dirty="0" smtClean="0">
                <a:latin typeface="Georgia"/>
                <a:ea typeface="Georgia"/>
                <a:cs typeface="Georgia"/>
                <a:sym typeface="Georgia"/>
              </a:rPr>
              <a:t>interviews.</a:t>
            </a:r>
            <a:endParaRPr lang="en" sz="2200" dirty="0">
              <a:latin typeface="Georgia"/>
              <a:ea typeface="Georgia"/>
              <a:cs typeface="Georgia"/>
              <a:sym typeface="Georgia"/>
            </a:endParaRP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Developing a future library workshop on reading strategies for scholarly </a:t>
            </a:r>
            <a:r>
              <a:rPr lang="en" sz="2200" dirty="0" smtClean="0">
                <a:latin typeface="Georgia"/>
                <a:ea typeface="Georgia"/>
                <a:cs typeface="Georgia"/>
                <a:sym typeface="Georgia"/>
              </a:rPr>
              <a:t>articles.</a:t>
            </a:r>
            <a:endParaRPr lang="en" sz="2200" dirty="0">
              <a:latin typeface="Georgia"/>
              <a:ea typeface="Georgia"/>
              <a:cs typeface="Georgia"/>
              <a:sym typeface="Georgia"/>
            </a:endParaRP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Incorporating OA instruction content and activities within a for-credit course </a:t>
            </a:r>
            <a:r>
              <a:rPr lang="en" sz="2200" dirty="0" smtClean="0">
                <a:latin typeface="Georgia"/>
                <a:ea typeface="Georgia"/>
                <a:cs typeface="Georgia"/>
                <a:sym typeface="Georgia"/>
              </a:rPr>
              <a:t>context.</a:t>
            </a:r>
            <a:r>
              <a:rPr lang="en" sz="2200" dirty="0">
                <a:latin typeface="Georgia"/>
                <a:ea typeface="Georgia"/>
                <a:cs typeface="Georgia"/>
                <a:sym typeface="Georgia"/>
              </a:rPr>
              <a:t/>
            </a:r>
            <a:br>
              <a:rPr lang="en" sz="2200" dirty="0">
                <a:latin typeface="Georgia"/>
                <a:ea typeface="Georgia"/>
                <a:cs typeface="Georgia"/>
                <a:sym typeface="Georgia"/>
              </a:rPr>
            </a:br>
            <a:r>
              <a:rPr lang="en" sz="2200" dirty="0">
                <a:latin typeface="Georgia"/>
                <a:ea typeface="Georgia"/>
                <a:cs typeface="Georgia"/>
                <a:sym typeface="Georgia"/>
              </a:rPr>
              <a:t>(LIS 103: Advanced Internet Searching, 1-unit)</a:t>
            </a:r>
          </a:p>
          <a:p>
            <a:pPr marL="914400" lvl="1" indent="-368300" rtl="0">
              <a:spcBef>
                <a:spcPts val="0"/>
              </a:spcBef>
              <a:buClr>
                <a:schemeClr val="dk2"/>
              </a:buClr>
              <a:buSzPct val="100000"/>
              <a:buFont typeface="Courier New"/>
              <a:buChar char="o"/>
            </a:pPr>
            <a:r>
              <a:rPr lang="en" sz="2200" dirty="0">
                <a:latin typeface="Georgia"/>
                <a:ea typeface="Georgia"/>
                <a:cs typeface="Georgia"/>
                <a:sym typeface="Georgia"/>
              </a:rPr>
              <a:t>Developing a group wiki project - developing a collaborative bibliography that includes OA </a:t>
            </a:r>
            <a:r>
              <a:rPr lang="en" sz="2200" dirty="0" smtClean="0">
                <a:latin typeface="Georgia"/>
                <a:ea typeface="Georgia"/>
                <a:cs typeface="Georgia"/>
                <a:sym typeface="Georgia"/>
              </a:rPr>
              <a:t>sources.</a:t>
            </a:r>
            <a:endParaRPr lang="en" sz="2200" dirty="0">
              <a:latin typeface="Georgia"/>
              <a:ea typeface="Georgia"/>
              <a:cs typeface="Georgia"/>
              <a:sym typeface="Georgia"/>
            </a:endParaRP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Applying lessons from OA culture to librarian liaison work involving </a:t>
            </a:r>
            <a:r>
              <a:rPr lang="en" sz="2200" dirty="0" smtClean="0">
                <a:latin typeface="Georgia"/>
                <a:ea typeface="Georgia"/>
                <a:cs typeface="Georgia"/>
                <a:sym typeface="Georgia"/>
              </a:rPr>
              <a:t>OER.</a:t>
            </a:r>
            <a:endParaRPr lang="en" sz="2200" dirty="0">
              <a:latin typeface="Georgia"/>
              <a:ea typeface="Georgia"/>
              <a:cs typeface="Georgia"/>
              <a:sym typeface="Georgia"/>
            </a:endParaRPr>
          </a:p>
          <a:p>
            <a:pPr marL="0" lvl="0" indent="0" rtl="0">
              <a:spcBef>
                <a:spcPts val="0"/>
              </a:spcBef>
              <a:buNone/>
            </a:pPr>
            <a:endParaRPr sz="2200" dirty="0">
              <a:latin typeface="Georgia"/>
              <a:ea typeface="Georgia"/>
              <a:cs typeface="Georgia"/>
              <a:sym typeface="Georgia"/>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Shape 205"/>
          <p:cNvSpPr txBox="1">
            <a:spLocks noGrp="1"/>
          </p:cNvSpPr>
          <p:nvPr>
            <p:ph type="title"/>
          </p:nvPr>
        </p:nvSpPr>
        <p:spPr>
          <a:xfrm>
            <a:off x="457200" y="562017"/>
            <a:ext cx="8229600" cy="1143000"/>
          </a:xfrm>
          <a:prstGeom prst="rect">
            <a:avLst/>
          </a:prstGeom>
        </p:spPr>
        <p:txBody>
          <a:bodyPr lIns="91425" tIns="91425" rIns="91425" bIns="91425" anchor="b" anchorCtr="0">
            <a:noAutofit/>
          </a:bodyPr>
          <a:lstStyle/>
          <a:p>
            <a:pPr lvl="0" rtl="0">
              <a:spcBef>
                <a:spcPts val="0"/>
              </a:spcBef>
              <a:buNone/>
            </a:pPr>
            <a:r>
              <a:rPr lang="en" dirty="0">
                <a:latin typeface="Baskerville Old Face" panose="02020602080505020303" pitchFamily="18" charset="0"/>
                <a:ea typeface="Lobster Two"/>
                <a:cs typeface="Lobster Two"/>
                <a:sym typeface="Lobster Two"/>
              </a:rPr>
              <a:t>New open access initiatives for undergraduates students</a:t>
            </a:r>
          </a:p>
        </p:txBody>
      </p:sp>
      <p:sp>
        <p:nvSpPr>
          <p:cNvPr id="206" name="Shape 206"/>
          <p:cNvSpPr txBox="1">
            <a:spLocks noGrp="1"/>
          </p:cNvSpPr>
          <p:nvPr>
            <p:ph type="body" idx="1"/>
          </p:nvPr>
        </p:nvSpPr>
        <p:spPr>
          <a:prstGeom prst="rect">
            <a:avLst/>
          </a:prstGeom>
        </p:spPr>
        <p:txBody>
          <a:bodyPr lIns="91425" tIns="91425" rIns="91425" bIns="91425" anchor="t" anchorCtr="0">
            <a:noAutofit/>
          </a:bodyPr>
          <a:lstStyle/>
          <a:p>
            <a:pPr marL="457200" lvl="0" indent="-355600" rtl="0">
              <a:spcBef>
                <a:spcPts val="0"/>
              </a:spcBef>
              <a:buClr>
                <a:schemeClr val="dk2"/>
              </a:buClr>
              <a:buSzPct val="100000"/>
              <a:buFont typeface="Arial"/>
              <a:buChar char="●"/>
            </a:pPr>
            <a:r>
              <a:rPr lang="en" sz="1600" dirty="0">
                <a:latin typeface="Georgia"/>
                <a:ea typeface="Georgia"/>
                <a:cs typeface="Georgia"/>
                <a:sym typeface="Georgia"/>
              </a:rPr>
              <a:t>Undergraduate students can be producers of open access content, too, especially through institutional repository initiatives!</a:t>
            </a:r>
            <a:br>
              <a:rPr lang="en" sz="1600" dirty="0">
                <a:latin typeface="Georgia"/>
                <a:ea typeface="Georgia"/>
                <a:cs typeface="Georgia"/>
                <a:sym typeface="Georgia"/>
              </a:rPr>
            </a:br>
            <a:endParaRPr lang="en" sz="1600" dirty="0">
              <a:latin typeface="Georgia"/>
              <a:ea typeface="Georgia"/>
              <a:cs typeface="Georgia"/>
              <a:sym typeface="Georgia"/>
            </a:endParaRPr>
          </a:p>
          <a:p>
            <a:pPr marL="457200" lvl="0" indent="-355600" rtl="0">
              <a:spcBef>
                <a:spcPts val="0"/>
              </a:spcBef>
              <a:buClr>
                <a:schemeClr val="dk2"/>
              </a:buClr>
              <a:buSzPct val="100000"/>
              <a:buFont typeface="Arial"/>
              <a:buChar char="●"/>
            </a:pPr>
            <a:r>
              <a:rPr lang="en" sz="1600" dirty="0">
                <a:latin typeface="Georgia"/>
                <a:ea typeface="Georgia"/>
                <a:cs typeface="Georgia"/>
                <a:sym typeface="Georgia"/>
              </a:rPr>
              <a:t>At Chapman University, we have begun loading posters and abstracts from our semi-annual Undergraduate Student Research Days into our repository, Chapman University Digital Commons.</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Initiative came from the student government president, who recognized the Digital Commons as a solution to a growing student desire for a place to publish exceptional work.</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The Coordinator of Scholarly Communications worked with the Office of Undergraduate Research to include the option to deposit in Digital Commons when submitting the research proposal to the OUR.</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After each research day, the students are contacted again to make sure they haven’t changed their mind.  Faculty co-authors are also contacted to make sure they have no objections.</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The Coordinator of Scholarly Communications retrieves the posters from Blackboard and loads them into Digital Commons.</a:t>
            </a:r>
          </a:p>
          <a:p>
            <a:pPr lvl="0" rtl="0">
              <a:spcBef>
                <a:spcPts val="0"/>
              </a:spcBef>
              <a:buNone/>
            </a:pPr>
            <a:endParaRPr sz="2000"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6">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6">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6">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0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Shape 211"/>
          <p:cNvSpPr txBox="1">
            <a:spLocks noGrp="1"/>
          </p:cNvSpPr>
          <p:nvPr>
            <p:ph type="title"/>
          </p:nvPr>
        </p:nvSpPr>
        <p:spPr>
          <a:xfrm>
            <a:off x="457200" y="562020"/>
            <a:ext cx="8229600" cy="1143000"/>
          </a:xfrm>
          <a:prstGeom prst="rect">
            <a:avLst/>
          </a:prstGeom>
        </p:spPr>
        <p:txBody>
          <a:bodyPr lIns="91425" tIns="91425" rIns="91425" bIns="91425" anchor="b" anchorCtr="0">
            <a:noAutofit/>
          </a:bodyPr>
          <a:lstStyle/>
          <a:p>
            <a:pPr lvl="0" rtl="0">
              <a:spcBef>
                <a:spcPts val="0"/>
              </a:spcBef>
              <a:buNone/>
            </a:pPr>
            <a:r>
              <a:rPr lang="en" dirty="0">
                <a:latin typeface="Baskerville Old Face" panose="02020602080505020303" pitchFamily="18" charset="0"/>
                <a:ea typeface="Lobster Two"/>
                <a:cs typeface="Lobster Two"/>
                <a:sym typeface="Lobster Two"/>
              </a:rPr>
              <a:t>New open access initiatives for undergraduates students</a:t>
            </a:r>
          </a:p>
        </p:txBody>
      </p:sp>
      <p:sp>
        <p:nvSpPr>
          <p:cNvPr id="212" name="Shape 212"/>
          <p:cNvSpPr txBox="1">
            <a:spLocks noGrp="1"/>
          </p:cNvSpPr>
          <p:nvPr>
            <p:ph type="body" idx="1"/>
          </p:nvPr>
        </p:nvSpPr>
        <p:spPr>
          <a:xfrm>
            <a:off x="457200" y="1530532"/>
            <a:ext cx="8229600" cy="4049700"/>
          </a:xfrm>
          <a:prstGeom prst="rect">
            <a:avLst/>
          </a:prstGeom>
        </p:spPr>
        <p:txBody>
          <a:bodyPr lIns="91425" tIns="91425" rIns="91425" bIns="91425" anchor="t" anchorCtr="0">
            <a:noAutofit/>
          </a:bodyPr>
          <a:lstStyle/>
          <a:p>
            <a:pPr marL="457200" lvl="0" indent="-342900" rtl="0">
              <a:spcBef>
                <a:spcPts val="0"/>
              </a:spcBef>
              <a:buClr>
                <a:schemeClr val="dk2"/>
              </a:buClr>
              <a:buSzPct val="100000"/>
              <a:buFont typeface="Arial"/>
              <a:buChar char="●"/>
            </a:pPr>
            <a:r>
              <a:rPr lang="en" sz="1600" dirty="0">
                <a:latin typeface="Georgia"/>
                <a:ea typeface="Georgia"/>
                <a:cs typeface="Georgia"/>
                <a:sym typeface="Georgia"/>
              </a:rPr>
              <a:t>Results:</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Supports undergraduates as participators and producers in the OA movement.</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80 posters were deposited after the first eligible Undergraduate Student Research Day, representing about ⅔ of the participants.</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While participation is voluntary for most students, at least one professor has begun requiring her students to deposit their work and is using this opportunity to teach them about the importance of communicating their scholarly findings.</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Students now have a stable home for their exceptional research, which they can advertise to future employers, graduate schools, award committees, and friends and family.</a:t>
            </a:r>
          </a:p>
          <a:p>
            <a:pPr marL="1371600" lvl="2" indent="-342900" rtl="0">
              <a:spcBef>
                <a:spcPts val="0"/>
              </a:spcBef>
              <a:buClr>
                <a:schemeClr val="dk2"/>
              </a:buClr>
              <a:buSzPct val="100000"/>
              <a:buFont typeface="Wingdings"/>
              <a:buChar char="§"/>
            </a:pPr>
            <a:r>
              <a:rPr lang="en" sz="1600" dirty="0">
                <a:latin typeface="Georgia"/>
                <a:ea typeface="Georgia"/>
                <a:cs typeface="Georgia"/>
                <a:sym typeface="Georgia"/>
              </a:rPr>
              <a:t>They also get usage statistics that help them see the impact their research is having around the world.</a:t>
            </a:r>
          </a:p>
          <a:p>
            <a:pPr marL="1371600" lvl="0" indent="0" rtl="0">
              <a:spcBef>
                <a:spcPts val="0"/>
              </a:spcBef>
              <a:buNone/>
            </a:pPr>
            <a:endParaRPr sz="1600" dirty="0">
              <a:latin typeface="Georgia"/>
              <a:ea typeface="Georgia"/>
              <a:cs typeface="Georgia"/>
              <a:sym typeface="Georgia"/>
            </a:endParaRPr>
          </a:p>
          <a:p>
            <a:pPr lvl="0" rtl="0">
              <a:spcBef>
                <a:spcPts val="0"/>
              </a:spcBef>
              <a:buNone/>
            </a:pPr>
            <a:endParaRPr sz="1800" dirty="0"/>
          </a:p>
          <a:p>
            <a:pPr lvl="0" rtl="0">
              <a:spcBef>
                <a:spcPts val="0"/>
              </a:spcBef>
              <a:buNone/>
            </a:pPr>
            <a:endParaRPr sz="1800" dirty="0"/>
          </a:p>
          <a:p>
            <a:pPr lvl="0" rtl="0">
              <a:spcBef>
                <a:spcPts val="0"/>
              </a:spcBef>
              <a:buNone/>
            </a:pPr>
            <a:endParaRPr sz="1800" dirty="0"/>
          </a:p>
        </p:txBody>
      </p:sp>
      <p:sp>
        <p:nvSpPr>
          <p:cNvPr id="213" name="Shape 213"/>
          <p:cNvSpPr txBox="1"/>
          <p:nvPr/>
        </p:nvSpPr>
        <p:spPr>
          <a:xfrm>
            <a:off x="365760" y="5358306"/>
            <a:ext cx="8460606" cy="753900"/>
          </a:xfrm>
          <a:prstGeom prst="rect">
            <a:avLst/>
          </a:prstGeom>
          <a:noFill/>
          <a:ln>
            <a:noFill/>
          </a:ln>
        </p:spPr>
        <p:txBody>
          <a:bodyPr lIns="91425" tIns="91425" rIns="91425" bIns="91425" anchor="t" anchorCtr="0">
            <a:noAutofit/>
          </a:bodyPr>
          <a:lstStyle/>
          <a:p>
            <a:pPr lvl="0" algn="ctr" rtl="0">
              <a:spcBef>
                <a:spcPts val="600"/>
              </a:spcBef>
              <a:buClr>
                <a:schemeClr val="dk1"/>
              </a:buClr>
              <a:buSzPct val="61111"/>
              <a:buFont typeface="Arial"/>
              <a:buNone/>
            </a:pPr>
            <a:r>
              <a:rPr lang="en" sz="2000" dirty="0">
                <a:solidFill>
                  <a:schemeClr val="dk1"/>
                </a:solidFill>
              </a:rPr>
              <a:t>Chapman University Undergraduate Student Research Day Abstracts and Posters: </a:t>
            </a:r>
            <a:br>
              <a:rPr lang="en" sz="2000" dirty="0">
                <a:solidFill>
                  <a:schemeClr val="dk1"/>
                </a:solidFill>
              </a:rPr>
            </a:br>
            <a:r>
              <a:rPr lang="en" sz="2000" u="sng" dirty="0">
                <a:solidFill>
                  <a:srgbClr val="FF0000"/>
                </a:solidFill>
                <a:hlinkClick r:id="rId3"/>
              </a:rPr>
              <a:t>http://digitalcommons.chapman.edu/cusrd_abstracts/</a:t>
            </a:r>
          </a:p>
          <a:p>
            <a:pPr>
              <a:spcBef>
                <a:spcPts val="0"/>
              </a:spcBef>
              <a:buNone/>
            </a:pPr>
            <a:endParaRPr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2">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2">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213">
                                            <p:txEl>
                                              <p:pRg st="0" end="0"/>
                                            </p:txEl>
                                          </p:spTgt>
                                        </p:tgtEl>
                                        <p:attrNameLst>
                                          <p:attrName>style.visibility</p:attrName>
                                        </p:attrNameLst>
                                      </p:cBhvr>
                                      <p:to>
                                        <p:strVal val="visible"/>
                                      </p:to>
                                    </p:set>
                                    <p:anim calcmode="lin" valueType="num">
                                      <p:cBhvr>
                                        <p:cTn id="27" dur="1000" fill="hold"/>
                                        <p:tgtEl>
                                          <p:spTgt spid="213">
                                            <p:txEl>
                                              <p:pRg st="0" end="0"/>
                                            </p:txEl>
                                          </p:spTgt>
                                        </p:tgtEl>
                                        <p:attrNameLst>
                                          <p:attrName>ppt_w</p:attrName>
                                        </p:attrNameLst>
                                      </p:cBhvr>
                                      <p:tavLst>
                                        <p:tav tm="0">
                                          <p:val>
                                            <p:fltVal val="0"/>
                                          </p:val>
                                        </p:tav>
                                        <p:tav tm="100000">
                                          <p:val>
                                            <p:strVal val="#ppt_w"/>
                                          </p:val>
                                        </p:tav>
                                      </p:tavLst>
                                    </p:anim>
                                    <p:anim calcmode="lin" valueType="num">
                                      <p:cBhvr>
                                        <p:cTn id="28" dur="1000" fill="hold"/>
                                        <p:tgtEl>
                                          <p:spTgt spid="213">
                                            <p:txEl>
                                              <p:pRg st="0" end="0"/>
                                            </p:txEl>
                                          </p:spTgt>
                                        </p:tgtEl>
                                        <p:attrNameLst>
                                          <p:attrName>ppt_h</p:attrName>
                                        </p:attrNameLst>
                                      </p:cBhvr>
                                      <p:tavLst>
                                        <p:tav tm="0">
                                          <p:val>
                                            <p:fltVal val="0"/>
                                          </p:val>
                                        </p:tav>
                                        <p:tav tm="100000">
                                          <p:val>
                                            <p:strVal val="#ppt_h"/>
                                          </p:val>
                                        </p:tav>
                                      </p:tavLst>
                                    </p:anim>
                                    <p:anim calcmode="lin" valueType="num">
                                      <p:cBhvr>
                                        <p:cTn id="29" dur="1000" fill="hold"/>
                                        <p:tgtEl>
                                          <p:spTgt spid="213">
                                            <p:txEl>
                                              <p:pRg st="0" end="0"/>
                                            </p:txEl>
                                          </p:spTgt>
                                        </p:tgtEl>
                                        <p:attrNameLst>
                                          <p:attrName>style.rotation</p:attrName>
                                        </p:attrNameLst>
                                      </p:cBhvr>
                                      <p:tavLst>
                                        <p:tav tm="0">
                                          <p:val>
                                            <p:fltVal val="90"/>
                                          </p:val>
                                        </p:tav>
                                        <p:tav tm="100000">
                                          <p:val>
                                            <p:fltVal val="0"/>
                                          </p:val>
                                        </p:tav>
                                      </p:tavLst>
                                    </p:anim>
                                    <p:animEffect transition="in" filter="fade">
                                      <p:cBhvr>
                                        <p:cTn id="30" dur="1000"/>
                                        <p:tgtEl>
                                          <p:spTgt spid="2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Shape 218"/>
          <p:cNvSpPr txBox="1">
            <a:spLocks noGrp="1"/>
          </p:cNvSpPr>
          <p:nvPr>
            <p:ph type="title"/>
          </p:nvPr>
        </p:nvSpPr>
        <p:spPr>
          <a:xfrm>
            <a:off x="457200" y="562018"/>
            <a:ext cx="8229600" cy="1143000"/>
          </a:xfrm>
          <a:prstGeom prst="rect">
            <a:avLst/>
          </a:prstGeom>
        </p:spPr>
        <p:txBody>
          <a:bodyPr lIns="91425" tIns="91425" rIns="91425" bIns="91425" anchor="b" anchorCtr="0">
            <a:noAutofit/>
          </a:bodyPr>
          <a:lstStyle/>
          <a:p>
            <a:pPr lvl="0" rtl="0">
              <a:spcBef>
                <a:spcPts val="0"/>
              </a:spcBef>
              <a:buNone/>
            </a:pPr>
            <a:r>
              <a:rPr lang="en" dirty="0">
                <a:latin typeface="Baskerville Old Face" panose="02020602080505020303" pitchFamily="18" charset="0"/>
                <a:ea typeface="Lobster Two"/>
                <a:cs typeface="Lobster Two"/>
                <a:sym typeface="Lobster Two"/>
              </a:rPr>
              <a:t>New open access initiatives for undergraduates students</a:t>
            </a:r>
          </a:p>
        </p:txBody>
      </p:sp>
      <p:sp>
        <p:nvSpPr>
          <p:cNvPr id="219" name="Shape 219"/>
          <p:cNvSpPr txBox="1">
            <a:spLocks noGrp="1"/>
          </p:cNvSpPr>
          <p:nvPr>
            <p:ph type="body" idx="1"/>
          </p:nvPr>
        </p:nvSpPr>
        <p:spPr>
          <a:xfrm>
            <a:off x="457200" y="1802331"/>
            <a:ext cx="8229600" cy="4967700"/>
          </a:xfrm>
          <a:prstGeom prst="rect">
            <a:avLst/>
          </a:prstGeom>
        </p:spPr>
        <p:txBody>
          <a:bodyPr lIns="91425" tIns="91425" rIns="91425" bIns="91425" anchor="t" anchorCtr="0">
            <a:noAutofit/>
          </a:bodyPr>
          <a:lstStyle/>
          <a:p>
            <a:pPr rtl="0">
              <a:spcBef>
                <a:spcPts val="0"/>
              </a:spcBef>
              <a:buNone/>
            </a:pPr>
            <a:r>
              <a:rPr lang="en" sz="1600" dirty="0">
                <a:latin typeface="Georgia"/>
                <a:ea typeface="Georgia"/>
                <a:cs typeface="Georgia"/>
                <a:sym typeface="Georgia"/>
              </a:rPr>
              <a:t>Kevin and Tam Ross Undergraduate Research Prize</a:t>
            </a:r>
          </a:p>
          <a:p>
            <a:pPr marL="457200" lvl="0" indent="-342900" rtl="0">
              <a:spcBef>
                <a:spcPts val="0"/>
              </a:spcBef>
              <a:buClr>
                <a:schemeClr val="dk2"/>
              </a:buClr>
              <a:buSzPct val="100000"/>
              <a:buFont typeface="Arial"/>
              <a:buChar char="●"/>
            </a:pPr>
            <a:r>
              <a:rPr lang="en" sz="1600" dirty="0">
                <a:latin typeface="Georgia"/>
                <a:ea typeface="Georgia"/>
                <a:cs typeface="Georgia"/>
                <a:sym typeface="Georgia"/>
              </a:rPr>
              <a:t>As a result of seeing the impact of undergraduate work in both our own and others’ institutional repositories, the prize committee for the Kevin and Tam Ross Undergraduate Research Prize sought to move the submission process into Digital Commons.</a:t>
            </a:r>
            <a:br>
              <a:rPr lang="en" sz="1600" dirty="0">
                <a:latin typeface="Georgia"/>
                <a:ea typeface="Georgia"/>
                <a:cs typeface="Georgia"/>
                <a:sym typeface="Georgia"/>
              </a:rPr>
            </a:br>
            <a:endParaRPr lang="en" sz="1600" dirty="0">
              <a:latin typeface="Georgia"/>
              <a:ea typeface="Georgia"/>
              <a:cs typeface="Georgia"/>
              <a:sym typeface="Georgia"/>
            </a:endParaRPr>
          </a:p>
          <a:p>
            <a:pPr marL="457200" lvl="0" indent="-342900" rtl="0">
              <a:spcBef>
                <a:spcPts val="0"/>
              </a:spcBef>
              <a:buClr>
                <a:schemeClr val="dk2"/>
              </a:buClr>
              <a:buSzPct val="100000"/>
              <a:buFont typeface="Arial"/>
              <a:buChar char="●"/>
            </a:pPr>
            <a:r>
              <a:rPr lang="en" sz="1600" dirty="0">
                <a:latin typeface="Georgia"/>
                <a:ea typeface="Georgia"/>
                <a:cs typeface="Georgia"/>
                <a:sym typeface="Georgia"/>
              </a:rPr>
              <a:t>They also began offering publication in Digital Commons as a prize:</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The winners will have their contest entries, an essay explaining their use of library resources for a specific paper or project, published in Digital Commons.</a:t>
            </a:r>
          </a:p>
          <a:p>
            <a:pPr marL="914400" lvl="1" indent="-342900" rtl="0">
              <a:spcBef>
                <a:spcPts val="0"/>
              </a:spcBef>
              <a:buClr>
                <a:schemeClr val="dk2"/>
              </a:buClr>
              <a:buSzPct val="100000"/>
              <a:buFont typeface="Courier New"/>
              <a:buChar char="o"/>
            </a:pPr>
            <a:r>
              <a:rPr lang="en" sz="1600" dirty="0">
                <a:latin typeface="Georgia"/>
                <a:ea typeface="Georgia"/>
                <a:cs typeface="Georgia"/>
                <a:sym typeface="Georgia"/>
              </a:rPr>
              <a:t>They will also have the opportunity to have the resulting paper or project published in Digital Commons as well, boosting their scholarly prestige.</a:t>
            </a:r>
          </a:p>
          <a:p>
            <a:pPr marL="0" indent="0" algn="ctr" rtl="0">
              <a:spcBef>
                <a:spcPts val="0"/>
              </a:spcBef>
              <a:buNone/>
            </a:pPr>
            <a:endParaRPr lang="en" sz="2000" dirty="0" smtClean="0">
              <a:latin typeface="Georgia"/>
              <a:ea typeface="Georgia"/>
              <a:cs typeface="Georgia"/>
              <a:sym typeface="Georgia"/>
            </a:endParaRPr>
          </a:p>
          <a:p>
            <a:pPr marL="0" indent="0" algn="ctr" rtl="0">
              <a:spcBef>
                <a:spcPts val="0"/>
              </a:spcBef>
              <a:buNone/>
            </a:pPr>
            <a:r>
              <a:rPr lang="en" sz="2000" dirty="0" smtClean="0">
                <a:latin typeface="Georgia"/>
                <a:ea typeface="Georgia"/>
                <a:cs typeface="Georgia"/>
                <a:sym typeface="Georgia"/>
              </a:rPr>
              <a:t>Kevin </a:t>
            </a:r>
            <a:r>
              <a:rPr lang="en" sz="2000" dirty="0">
                <a:latin typeface="Georgia"/>
                <a:ea typeface="Georgia"/>
                <a:cs typeface="Georgia"/>
                <a:sym typeface="Georgia"/>
              </a:rPr>
              <a:t>and Tam Ross Undergraduate Research Prize:</a:t>
            </a:r>
          </a:p>
          <a:p>
            <a:pPr marL="0" indent="0" algn="ctr" rtl="0">
              <a:spcBef>
                <a:spcPts val="0"/>
              </a:spcBef>
              <a:buNone/>
            </a:pPr>
            <a:r>
              <a:rPr lang="en" sz="2000" u="sng" dirty="0">
                <a:solidFill>
                  <a:srgbClr val="FF0000"/>
                </a:solidFill>
                <a:latin typeface="Georgia"/>
                <a:ea typeface="Georgia"/>
                <a:cs typeface="Georgia"/>
                <a:sym typeface="Georgia"/>
                <a:hlinkClick r:id="rId3"/>
              </a:rPr>
              <a:t>http://digitalcommons.chapman.edu/undergraduateresearchprize/</a:t>
            </a:r>
          </a:p>
          <a:p>
            <a:pPr marL="0" lvl="0" indent="0" rtl="0">
              <a:spcBef>
                <a:spcPts val="0"/>
              </a:spcBef>
              <a:buNone/>
            </a:pPr>
            <a:endParaRPr sz="1800" dirty="0">
              <a:latin typeface="Georgia"/>
              <a:ea typeface="Georgia"/>
              <a:cs typeface="Georgia"/>
              <a:sym typeface="Georgia"/>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9">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1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219">
                                            <p:txEl>
                                              <p:pRg st="6" end="6"/>
                                            </p:txEl>
                                          </p:spTgt>
                                        </p:tgtEl>
                                        <p:attrNameLst>
                                          <p:attrName>style.visibility</p:attrName>
                                        </p:attrNameLst>
                                      </p:cBhvr>
                                      <p:to>
                                        <p:strVal val="visible"/>
                                      </p:to>
                                    </p:set>
                                    <p:anim calcmode="lin" valueType="num">
                                      <p:cBhvr>
                                        <p:cTn id="23" dur="1000" fill="hold"/>
                                        <p:tgtEl>
                                          <p:spTgt spid="219">
                                            <p:txEl>
                                              <p:pRg st="6" end="6"/>
                                            </p:txEl>
                                          </p:spTgt>
                                        </p:tgtEl>
                                        <p:attrNameLst>
                                          <p:attrName>ppt_w</p:attrName>
                                        </p:attrNameLst>
                                      </p:cBhvr>
                                      <p:tavLst>
                                        <p:tav tm="0">
                                          <p:val>
                                            <p:fltVal val="0"/>
                                          </p:val>
                                        </p:tav>
                                        <p:tav tm="100000">
                                          <p:val>
                                            <p:strVal val="#ppt_w"/>
                                          </p:val>
                                        </p:tav>
                                      </p:tavLst>
                                    </p:anim>
                                    <p:anim calcmode="lin" valueType="num">
                                      <p:cBhvr>
                                        <p:cTn id="24" dur="1000" fill="hold"/>
                                        <p:tgtEl>
                                          <p:spTgt spid="219">
                                            <p:txEl>
                                              <p:pRg st="6" end="6"/>
                                            </p:txEl>
                                          </p:spTgt>
                                        </p:tgtEl>
                                        <p:attrNameLst>
                                          <p:attrName>ppt_h</p:attrName>
                                        </p:attrNameLst>
                                      </p:cBhvr>
                                      <p:tavLst>
                                        <p:tav tm="0">
                                          <p:val>
                                            <p:fltVal val="0"/>
                                          </p:val>
                                        </p:tav>
                                        <p:tav tm="100000">
                                          <p:val>
                                            <p:strVal val="#ppt_h"/>
                                          </p:val>
                                        </p:tav>
                                      </p:tavLst>
                                    </p:anim>
                                    <p:anim calcmode="lin" valueType="num">
                                      <p:cBhvr>
                                        <p:cTn id="25" dur="1000" fill="hold"/>
                                        <p:tgtEl>
                                          <p:spTgt spid="219">
                                            <p:txEl>
                                              <p:pRg st="6" end="6"/>
                                            </p:txEl>
                                          </p:spTgt>
                                        </p:tgtEl>
                                        <p:attrNameLst>
                                          <p:attrName>style.rotation</p:attrName>
                                        </p:attrNameLst>
                                      </p:cBhvr>
                                      <p:tavLst>
                                        <p:tav tm="0">
                                          <p:val>
                                            <p:fltVal val="90"/>
                                          </p:val>
                                        </p:tav>
                                        <p:tav tm="100000">
                                          <p:val>
                                            <p:fltVal val="0"/>
                                          </p:val>
                                        </p:tav>
                                      </p:tavLst>
                                    </p:anim>
                                    <p:animEffect transition="in" filter="fade">
                                      <p:cBhvr>
                                        <p:cTn id="26" dur="1000"/>
                                        <p:tgtEl>
                                          <p:spTgt spid="219">
                                            <p:txEl>
                                              <p:pRg st="6" end="6"/>
                                            </p:txEl>
                                          </p:spTgt>
                                        </p:tgtEl>
                                      </p:cBhvr>
                                    </p:animEffect>
                                  </p:childTnLst>
                                </p:cTn>
                              </p:par>
                              <p:par>
                                <p:cTn id="27" presetID="31" presetClass="entr" presetSubtype="0" fill="hold" nodeType="withEffect">
                                  <p:stCondLst>
                                    <p:cond delay="0"/>
                                  </p:stCondLst>
                                  <p:childTnLst>
                                    <p:set>
                                      <p:cBhvr>
                                        <p:cTn id="28" dur="1" fill="hold">
                                          <p:stCondLst>
                                            <p:cond delay="0"/>
                                          </p:stCondLst>
                                        </p:cTn>
                                        <p:tgtEl>
                                          <p:spTgt spid="219">
                                            <p:txEl>
                                              <p:pRg st="7" end="7"/>
                                            </p:txEl>
                                          </p:spTgt>
                                        </p:tgtEl>
                                        <p:attrNameLst>
                                          <p:attrName>style.visibility</p:attrName>
                                        </p:attrNameLst>
                                      </p:cBhvr>
                                      <p:to>
                                        <p:strVal val="visible"/>
                                      </p:to>
                                    </p:set>
                                    <p:anim calcmode="lin" valueType="num">
                                      <p:cBhvr>
                                        <p:cTn id="29" dur="1000" fill="hold"/>
                                        <p:tgtEl>
                                          <p:spTgt spid="219">
                                            <p:txEl>
                                              <p:pRg st="7" end="7"/>
                                            </p:txEl>
                                          </p:spTgt>
                                        </p:tgtEl>
                                        <p:attrNameLst>
                                          <p:attrName>ppt_w</p:attrName>
                                        </p:attrNameLst>
                                      </p:cBhvr>
                                      <p:tavLst>
                                        <p:tav tm="0">
                                          <p:val>
                                            <p:fltVal val="0"/>
                                          </p:val>
                                        </p:tav>
                                        <p:tav tm="100000">
                                          <p:val>
                                            <p:strVal val="#ppt_w"/>
                                          </p:val>
                                        </p:tav>
                                      </p:tavLst>
                                    </p:anim>
                                    <p:anim calcmode="lin" valueType="num">
                                      <p:cBhvr>
                                        <p:cTn id="30" dur="1000" fill="hold"/>
                                        <p:tgtEl>
                                          <p:spTgt spid="219">
                                            <p:txEl>
                                              <p:pRg st="7" end="7"/>
                                            </p:txEl>
                                          </p:spTgt>
                                        </p:tgtEl>
                                        <p:attrNameLst>
                                          <p:attrName>ppt_h</p:attrName>
                                        </p:attrNameLst>
                                      </p:cBhvr>
                                      <p:tavLst>
                                        <p:tav tm="0">
                                          <p:val>
                                            <p:fltVal val="0"/>
                                          </p:val>
                                        </p:tav>
                                        <p:tav tm="100000">
                                          <p:val>
                                            <p:strVal val="#ppt_h"/>
                                          </p:val>
                                        </p:tav>
                                      </p:tavLst>
                                    </p:anim>
                                    <p:anim calcmode="lin" valueType="num">
                                      <p:cBhvr>
                                        <p:cTn id="31" dur="1000" fill="hold"/>
                                        <p:tgtEl>
                                          <p:spTgt spid="219">
                                            <p:txEl>
                                              <p:pRg st="7" end="7"/>
                                            </p:txEl>
                                          </p:spTgt>
                                        </p:tgtEl>
                                        <p:attrNameLst>
                                          <p:attrName>style.rotation</p:attrName>
                                        </p:attrNameLst>
                                      </p:cBhvr>
                                      <p:tavLst>
                                        <p:tav tm="0">
                                          <p:val>
                                            <p:fltVal val="90"/>
                                          </p:val>
                                        </p:tav>
                                        <p:tav tm="100000">
                                          <p:val>
                                            <p:fltVal val="0"/>
                                          </p:val>
                                        </p:tav>
                                      </p:tavLst>
                                    </p:anim>
                                    <p:animEffect transition="in" filter="fade">
                                      <p:cBhvr>
                                        <p:cTn id="32" dur="1000"/>
                                        <p:tgtEl>
                                          <p:spTgt spid="2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Shape 224"/>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smtClean="0">
                <a:latin typeface="Lobster Two"/>
                <a:ea typeface="Lobster Two"/>
                <a:cs typeface="Lobster Two"/>
                <a:sym typeface="Lobster Two"/>
              </a:rPr>
              <a:t>Questions?</a:t>
            </a:r>
            <a:endParaRPr lang="en" dirty="0">
              <a:latin typeface="Lobster Two"/>
              <a:ea typeface="Lobster Two"/>
              <a:cs typeface="Lobster Two"/>
              <a:sym typeface="Lobster Two"/>
            </a:endParaRPr>
          </a:p>
        </p:txBody>
      </p:sp>
      <p:sp>
        <p:nvSpPr>
          <p:cNvPr id="225" name="Shape 225"/>
          <p:cNvSpPr txBox="1">
            <a:spLocks noGrp="1"/>
          </p:cNvSpPr>
          <p:nvPr>
            <p:ph type="body" idx="1"/>
          </p:nvPr>
        </p:nvSpPr>
        <p:spPr>
          <a:xfrm>
            <a:off x="2164400" y="2019525"/>
            <a:ext cx="6522299" cy="4548300"/>
          </a:xfrm>
          <a:prstGeom prst="rect">
            <a:avLst/>
          </a:prstGeom>
        </p:spPr>
        <p:txBody>
          <a:bodyPr lIns="91425" tIns="91425" rIns="91425" bIns="91425" anchor="t" anchorCtr="0">
            <a:noAutofit/>
          </a:bodyPr>
          <a:lstStyle/>
          <a:p>
            <a:pPr lvl="0" rtl="0">
              <a:spcBef>
                <a:spcPts val="0"/>
              </a:spcBef>
              <a:buNone/>
            </a:pPr>
            <a:r>
              <a:rPr lang="en" dirty="0">
                <a:latin typeface="Georgia"/>
                <a:ea typeface="Georgia"/>
                <a:cs typeface="Georgia"/>
                <a:sym typeface="Georgia"/>
              </a:rPr>
              <a:t>Kristin Laughtin-Dunker</a:t>
            </a:r>
            <a:br>
              <a:rPr lang="en" dirty="0">
                <a:latin typeface="Georgia"/>
                <a:ea typeface="Georgia"/>
                <a:cs typeface="Georgia"/>
                <a:sym typeface="Georgia"/>
              </a:rPr>
            </a:br>
            <a:r>
              <a:rPr lang="en" dirty="0">
                <a:latin typeface="Georgia"/>
                <a:ea typeface="Georgia"/>
                <a:cs typeface="Georgia"/>
                <a:sym typeface="Georgia"/>
              </a:rPr>
              <a:t>Chapman University laughtin@chapman.edu </a:t>
            </a:r>
            <a:br>
              <a:rPr lang="en" dirty="0">
                <a:latin typeface="Georgia"/>
                <a:ea typeface="Georgia"/>
                <a:cs typeface="Georgia"/>
                <a:sym typeface="Georgia"/>
              </a:rPr>
            </a:br>
            <a:endParaRPr lang="en" dirty="0">
              <a:latin typeface="Georgia"/>
              <a:ea typeface="Georgia"/>
              <a:cs typeface="Georgia"/>
              <a:sym typeface="Georgia"/>
            </a:endParaRPr>
          </a:p>
          <a:p>
            <a:pPr lvl="0" rtl="0">
              <a:spcBef>
                <a:spcPts val="0"/>
              </a:spcBef>
              <a:buNone/>
            </a:pPr>
            <a:endParaRPr lang="en" dirty="0" smtClean="0">
              <a:latin typeface="Georgia"/>
              <a:ea typeface="Georgia"/>
              <a:cs typeface="Georgia"/>
              <a:sym typeface="Georgia"/>
            </a:endParaRPr>
          </a:p>
          <a:p>
            <a:pPr lvl="0" rtl="0">
              <a:spcBef>
                <a:spcPts val="0"/>
              </a:spcBef>
              <a:buNone/>
            </a:pPr>
            <a:r>
              <a:rPr lang="en" dirty="0" smtClean="0">
                <a:latin typeface="Georgia"/>
                <a:ea typeface="Georgia"/>
                <a:cs typeface="Georgia"/>
                <a:sym typeface="Georgia"/>
              </a:rPr>
              <a:t>Annie </a:t>
            </a:r>
            <a:r>
              <a:rPr lang="en" dirty="0">
                <a:latin typeface="Georgia"/>
                <a:ea typeface="Georgia"/>
                <a:cs typeface="Georgia"/>
                <a:sym typeface="Georgia"/>
              </a:rPr>
              <a:t>Knight</a:t>
            </a:r>
            <a:br>
              <a:rPr lang="en" dirty="0">
                <a:latin typeface="Georgia"/>
                <a:ea typeface="Georgia"/>
                <a:cs typeface="Georgia"/>
                <a:sym typeface="Georgia"/>
              </a:rPr>
            </a:br>
            <a:r>
              <a:rPr lang="en" dirty="0">
                <a:latin typeface="Georgia"/>
                <a:ea typeface="Georgia"/>
                <a:cs typeface="Georgia"/>
                <a:sym typeface="Georgia"/>
              </a:rPr>
              <a:t>Santa Ana </a:t>
            </a:r>
            <a:r>
              <a:rPr lang="en" dirty="0" smtClean="0">
                <a:latin typeface="Georgia"/>
                <a:ea typeface="Georgia"/>
                <a:cs typeface="Georgia"/>
                <a:sym typeface="Georgia"/>
              </a:rPr>
              <a:t>College</a:t>
            </a:r>
          </a:p>
          <a:p>
            <a:pPr lvl="0" rtl="0">
              <a:spcBef>
                <a:spcPts val="0"/>
              </a:spcBef>
              <a:buNone/>
            </a:pPr>
            <a:r>
              <a:rPr lang="en" dirty="0">
                <a:latin typeface="Georgia"/>
                <a:ea typeface="Georgia"/>
                <a:cs typeface="Georgia"/>
                <a:sym typeface="Georgia"/>
              </a:rPr>
              <a:t>	</a:t>
            </a:r>
            <a:r>
              <a:rPr lang="en" dirty="0" smtClean="0">
                <a:latin typeface="Georgia"/>
                <a:ea typeface="Georgia"/>
                <a:cs typeface="Georgia"/>
                <a:sym typeface="Georgia"/>
              </a:rPr>
              <a:t>knight_annie@sac.edu </a:t>
            </a:r>
            <a:endParaRPr lang="en" dirty="0">
              <a:latin typeface="Georgia"/>
              <a:ea typeface="Georgia"/>
              <a:cs typeface="Georgia"/>
              <a:sym typeface="Georgia"/>
            </a:endParaRPr>
          </a:p>
        </p:txBody>
      </p:sp>
      <p:pic>
        <p:nvPicPr>
          <p:cNvPr id="226" name="Shape 226"/>
          <p:cNvPicPr preferRelativeResize="0"/>
          <p:nvPr/>
        </p:nvPicPr>
        <p:blipFill>
          <a:blip r:embed="rId3">
            <a:alphaModFix/>
          </a:blip>
          <a:stretch>
            <a:fillRect/>
          </a:stretch>
        </p:blipFill>
        <p:spPr>
          <a:xfrm>
            <a:off x="925775" y="3946777"/>
            <a:ext cx="1066800" cy="1428750"/>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5775" y="2019525"/>
            <a:ext cx="1125473" cy="1438575"/>
          </a:xfrm>
          <a:prstGeom prst="rect">
            <a:avLst/>
          </a:prstGeom>
        </p:spPr>
      </p:pic>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24"/>
                                        </p:tgtEl>
                                        <p:attrNameLst>
                                          <p:attrName>ppt_x</p:attrName>
                                          <p:attrName>ppt_y</p:attrName>
                                        </p:attrNameLst>
                                      </p:cBhvr>
                                    </p:animMotion>
                                    <p:animRot by="1500000">
                                      <p:cBhvr>
                                        <p:cTn id="7" dur="125" fill="hold">
                                          <p:stCondLst>
                                            <p:cond delay="0"/>
                                          </p:stCondLst>
                                        </p:cTn>
                                        <p:tgtEl>
                                          <p:spTgt spid="224"/>
                                        </p:tgtEl>
                                        <p:attrNameLst>
                                          <p:attrName>r</p:attrName>
                                        </p:attrNameLst>
                                      </p:cBhvr>
                                    </p:animRot>
                                    <p:animRot by="-1500000">
                                      <p:cBhvr>
                                        <p:cTn id="8" dur="125" fill="hold">
                                          <p:stCondLst>
                                            <p:cond delay="125"/>
                                          </p:stCondLst>
                                        </p:cTn>
                                        <p:tgtEl>
                                          <p:spTgt spid="224"/>
                                        </p:tgtEl>
                                        <p:attrNameLst>
                                          <p:attrName>r</p:attrName>
                                        </p:attrNameLst>
                                      </p:cBhvr>
                                    </p:animRot>
                                    <p:animRot by="-1500000">
                                      <p:cBhvr>
                                        <p:cTn id="9" dur="125" fill="hold">
                                          <p:stCondLst>
                                            <p:cond delay="250"/>
                                          </p:stCondLst>
                                        </p:cTn>
                                        <p:tgtEl>
                                          <p:spTgt spid="224"/>
                                        </p:tgtEl>
                                        <p:attrNameLst>
                                          <p:attrName>r</p:attrName>
                                        </p:attrNameLst>
                                      </p:cBhvr>
                                    </p:animRot>
                                    <p:animRot by="1500000">
                                      <p:cBhvr>
                                        <p:cTn id="10" dur="125" fill="hold">
                                          <p:stCondLst>
                                            <p:cond delay="375"/>
                                          </p:stCondLst>
                                        </p:cTn>
                                        <p:tgtEl>
                                          <p:spTgt spid="22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What we did</a:t>
            </a:r>
          </a:p>
        </p:txBody>
      </p:sp>
      <p:sp>
        <p:nvSpPr>
          <p:cNvPr id="57" name="Shape 57"/>
          <p:cNvSpPr txBox="1">
            <a:spLocks noGrp="1"/>
          </p:cNvSpPr>
          <p:nvPr>
            <p:ph type="body" idx="1"/>
          </p:nvPr>
        </p:nvSpPr>
        <p:spPr>
          <a:xfrm>
            <a:off x="727162" y="2035883"/>
            <a:ext cx="3324300" cy="4288199"/>
          </a:xfrm>
          <a:prstGeom prst="rect">
            <a:avLst/>
          </a:prstGeom>
        </p:spPr>
        <p:txBody>
          <a:bodyPr lIns="91425" tIns="91425" rIns="91425" bIns="91425" anchor="t" anchorCtr="0">
            <a:noAutofit/>
          </a:bodyPr>
          <a:lstStyle/>
          <a:p>
            <a:pPr>
              <a:spcBef>
                <a:spcPts val="0"/>
              </a:spcBef>
              <a:buNone/>
            </a:pPr>
            <a:r>
              <a:rPr lang="en" sz="2200" dirty="0" smtClean="0">
                <a:latin typeface="Georgia"/>
                <a:ea typeface="Georgia"/>
                <a:cs typeface="Georgia"/>
                <a:sym typeface="Georgia"/>
              </a:rPr>
              <a:t>	Created </a:t>
            </a:r>
            <a:r>
              <a:rPr lang="en" sz="2200" dirty="0">
                <a:latin typeface="Georgia"/>
                <a:ea typeface="Georgia"/>
                <a:cs typeface="Georgia"/>
                <a:sym typeface="Georgia"/>
              </a:rPr>
              <a:t>and implemented curriculum for a 3-unit information literacy course to teach undergraduate students about open access.</a:t>
            </a:r>
          </a:p>
        </p:txBody>
      </p:sp>
      <p:pic>
        <p:nvPicPr>
          <p:cNvPr id="58" name="Shape 58"/>
          <p:cNvPicPr preferRelativeResize="0"/>
          <p:nvPr/>
        </p:nvPicPr>
        <p:blipFill rotWithShape="1">
          <a:blip r:embed="rId3">
            <a:alphaModFix amt="49000"/>
          </a:blip>
          <a:srcRect r="12342"/>
          <a:stretch/>
        </p:blipFill>
        <p:spPr>
          <a:xfrm>
            <a:off x="4225143" y="1905246"/>
            <a:ext cx="4217875" cy="3608674"/>
          </a:xfrm>
          <a:prstGeom prst="rect">
            <a:avLst/>
          </a:prstGeom>
          <a:noFill/>
          <a:ln>
            <a:noFill/>
          </a:ln>
        </p:spPr>
      </p:pic>
      <p:sp>
        <p:nvSpPr>
          <p:cNvPr id="59" name="Shape 59"/>
          <p:cNvSpPr txBox="1"/>
          <p:nvPr/>
        </p:nvSpPr>
        <p:spPr>
          <a:xfrm>
            <a:off x="4346130" y="5609242"/>
            <a:ext cx="3975899" cy="231300"/>
          </a:xfrm>
          <a:prstGeom prst="rect">
            <a:avLst/>
          </a:prstGeom>
          <a:noFill/>
          <a:ln>
            <a:noFill/>
          </a:ln>
        </p:spPr>
        <p:txBody>
          <a:bodyPr lIns="91425" tIns="91425" rIns="91425" bIns="91425" anchor="t" anchorCtr="0">
            <a:noAutofit/>
          </a:bodyPr>
          <a:lstStyle/>
          <a:p>
            <a:pPr algn="ctr">
              <a:spcBef>
                <a:spcPts val="0"/>
              </a:spcBef>
              <a:buNone/>
            </a:pPr>
            <a:r>
              <a:rPr lang="en" sz="1200" dirty="0">
                <a:solidFill>
                  <a:srgbClr val="666666"/>
                </a:solidFill>
              </a:rPr>
              <a:t>This image is a derivative of "</a:t>
            </a:r>
            <a:r>
              <a:rPr lang="en" sz="1200" u="sng" dirty="0">
                <a:solidFill>
                  <a:srgbClr val="666666"/>
                </a:solidFill>
                <a:hlinkClick r:id="rId4"/>
              </a:rPr>
              <a:t>Open Access Week 2013</a:t>
            </a:r>
            <a:r>
              <a:rPr lang="en" sz="1200" dirty="0">
                <a:solidFill>
                  <a:srgbClr val="666666"/>
                </a:solidFill>
              </a:rPr>
              <a:t>" by </a:t>
            </a:r>
            <a:r>
              <a:rPr lang="en" sz="1200" u="sng" dirty="0">
                <a:solidFill>
                  <a:srgbClr val="666666"/>
                </a:solidFill>
                <a:hlinkClick r:id="rId5"/>
              </a:rPr>
              <a:t>SLUB Dresden</a:t>
            </a:r>
            <a:r>
              <a:rPr lang="en" sz="1200" dirty="0">
                <a:solidFill>
                  <a:srgbClr val="666666"/>
                </a:solidFill>
              </a:rPr>
              <a:t> and is licensed under </a:t>
            </a:r>
            <a:r>
              <a:rPr lang="en" sz="1200" u="sng" dirty="0">
                <a:solidFill>
                  <a:srgbClr val="666666"/>
                </a:solidFill>
                <a:hlinkClick r:id="rId6"/>
              </a:rPr>
              <a:t>CC BY 2.0</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Shape 64"/>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What is Brandman University?</a:t>
            </a:r>
          </a:p>
        </p:txBody>
      </p:sp>
      <p:sp>
        <p:nvSpPr>
          <p:cNvPr id="65" name="Shape 65"/>
          <p:cNvSpPr txBox="1">
            <a:spLocks noGrp="1"/>
          </p:cNvSpPr>
          <p:nvPr>
            <p:ph type="body" idx="1"/>
          </p:nvPr>
        </p:nvSpPr>
        <p:spPr>
          <a:xfrm>
            <a:off x="398300" y="1800525"/>
            <a:ext cx="3843899" cy="4967700"/>
          </a:xfrm>
          <a:prstGeom prst="rect">
            <a:avLst/>
          </a:prstGeom>
        </p:spPr>
        <p:txBody>
          <a:bodyPr lIns="91425" tIns="91425" rIns="91425" bIns="91425" anchor="t" anchorCtr="0">
            <a:noAutofit/>
          </a:bodyPr>
          <a:lstStyle/>
          <a:p>
            <a:pPr marL="457200" lvl="0" indent="-381000" rtl="0">
              <a:spcBef>
                <a:spcPts val="0"/>
              </a:spcBef>
              <a:buClr>
                <a:srgbClr val="000000"/>
              </a:buClr>
              <a:buSzPct val="100000"/>
              <a:buFont typeface="Arial"/>
              <a:buChar char="●"/>
            </a:pPr>
            <a:r>
              <a:rPr lang="en" sz="2400" dirty="0">
                <a:solidFill>
                  <a:srgbClr val="000000"/>
                </a:solidFill>
                <a:latin typeface="Georgia"/>
                <a:ea typeface="Georgia"/>
                <a:cs typeface="Georgia"/>
                <a:sym typeface="Georgia"/>
              </a:rPr>
              <a:t>Brandman University is the online sister school to Chapman </a:t>
            </a:r>
            <a:r>
              <a:rPr lang="en" sz="2400" dirty="0" smtClean="0">
                <a:solidFill>
                  <a:srgbClr val="000000"/>
                </a:solidFill>
                <a:latin typeface="Georgia"/>
                <a:ea typeface="Georgia"/>
                <a:cs typeface="Georgia"/>
                <a:sym typeface="Georgia"/>
              </a:rPr>
              <a:t>University.</a:t>
            </a:r>
            <a:endParaRPr lang="en" sz="2400" dirty="0">
              <a:solidFill>
                <a:srgbClr val="000000"/>
              </a:solidFill>
              <a:latin typeface="Georgia"/>
              <a:ea typeface="Georgia"/>
              <a:cs typeface="Georgia"/>
              <a:sym typeface="Georgia"/>
            </a:endParaRPr>
          </a:p>
          <a:p>
            <a:pPr marL="457200" lvl="0" indent="-381000" rtl="0">
              <a:spcBef>
                <a:spcPts val="0"/>
              </a:spcBef>
              <a:buClr>
                <a:srgbClr val="000000"/>
              </a:buClr>
              <a:buSzPct val="100000"/>
              <a:buFont typeface="Arial"/>
              <a:buChar char="●"/>
            </a:pPr>
            <a:r>
              <a:rPr lang="en" sz="2400" dirty="0">
                <a:solidFill>
                  <a:srgbClr val="000000"/>
                </a:solidFill>
                <a:latin typeface="Georgia"/>
                <a:ea typeface="Georgia"/>
                <a:cs typeface="Georgia"/>
                <a:sym typeface="Georgia"/>
              </a:rPr>
              <a:t>They both operate as part of the Chapman University </a:t>
            </a:r>
            <a:r>
              <a:rPr lang="en" sz="2400" dirty="0" smtClean="0">
                <a:solidFill>
                  <a:srgbClr val="000000"/>
                </a:solidFill>
                <a:latin typeface="Georgia"/>
                <a:ea typeface="Georgia"/>
                <a:cs typeface="Georgia"/>
                <a:sym typeface="Georgia"/>
              </a:rPr>
              <a:t>System.</a:t>
            </a:r>
            <a:endParaRPr lang="en" sz="2400" dirty="0">
              <a:solidFill>
                <a:srgbClr val="000000"/>
              </a:solidFill>
              <a:latin typeface="Georgia"/>
              <a:ea typeface="Georgia"/>
              <a:cs typeface="Georgia"/>
              <a:sym typeface="Georgia"/>
            </a:endParaRPr>
          </a:p>
          <a:p>
            <a:pPr marL="457200" lvl="0" indent="-381000">
              <a:spcBef>
                <a:spcPts val="0"/>
              </a:spcBef>
              <a:buClr>
                <a:srgbClr val="000000"/>
              </a:buClr>
              <a:buSzPct val="100000"/>
              <a:buFont typeface="Arial"/>
              <a:buChar char="●"/>
            </a:pPr>
            <a:r>
              <a:rPr lang="en" sz="2400" dirty="0">
                <a:solidFill>
                  <a:srgbClr val="000000"/>
                </a:solidFill>
                <a:latin typeface="Georgia"/>
                <a:ea typeface="Georgia"/>
                <a:cs typeface="Georgia"/>
                <a:sym typeface="Georgia"/>
              </a:rPr>
              <a:t>The Leatherby Libraries provide resources and support to both Chapman and Brandman </a:t>
            </a:r>
            <a:r>
              <a:rPr lang="en" sz="2400" dirty="0" smtClean="0">
                <a:solidFill>
                  <a:srgbClr val="000000"/>
                </a:solidFill>
                <a:latin typeface="Georgia"/>
                <a:ea typeface="Georgia"/>
                <a:cs typeface="Georgia"/>
                <a:sym typeface="Georgia"/>
              </a:rPr>
              <a:t>students.</a:t>
            </a:r>
            <a:endParaRPr lang="en" sz="2400" dirty="0">
              <a:solidFill>
                <a:srgbClr val="000000"/>
              </a:solidFill>
              <a:latin typeface="Georgia"/>
              <a:ea typeface="Georgia"/>
              <a:cs typeface="Georgia"/>
              <a:sym typeface="Georgia"/>
            </a:endParaRPr>
          </a:p>
        </p:txBody>
      </p:sp>
      <p:pic>
        <p:nvPicPr>
          <p:cNvPr id="66" name="Shape 66"/>
          <p:cNvPicPr preferRelativeResize="0"/>
          <p:nvPr/>
        </p:nvPicPr>
        <p:blipFill>
          <a:blip r:embed="rId3">
            <a:alphaModFix/>
          </a:blip>
          <a:stretch>
            <a:fillRect/>
          </a:stretch>
        </p:blipFill>
        <p:spPr>
          <a:xfrm>
            <a:off x="4607287" y="2343725"/>
            <a:ext cx="3933825" cy="2971800"/>
          </a:xfrm>
          <a:prstGeom prst="rect">
            <a:avLst/>
          </a:prstGeom>
          <a:noFill/>
          <a:ln>
            <a:noFill/>
          </a:ln>
        </p:spPr>
      </p:pic>
      <p:sp>
        <p:nvSpPr>
          <p:cNvPr id="67" name="Shape 67"/>
          <p:cNvSpPr txBox="1"/>
          <p:nvPr/>
        </p:nvSpPr>
        <p:spPr>
          <a:xfrm>
            <a:off x="4607262" y="5315525"/>
            <a:ext cx="3933900" cy="231300"/>
          </a:xfrm>
          <a:prstGeom prst="rect">
            <a:avLst/>
          </a:prstGeom>
          <a:noFill/>
          <a:ln>
            <a:noFill/>
          </a:ln>
        </p:spPr>
        <p:txBody>
          <a:bodyPr lIns="91425" tIns="91425" rIns="91425" bIns="91425" anchor="t" anchorCtr="0">
            <a:noAutofit/>
          </a:bodyPr>
          <a:lstStyle/>
          <a:p>
            <a:pPr lvl="0" algn="ctr" rtl="0">
              <a:spcBef>
                <a:spcPts val="0"/>
              </a:spcBef>
              <a:buNone/>
            </a:pPr>
            <a:r>
              <a:rPr lang="en" sz="1200" dirty="0">
                <a:solidFill>
                  <a:srgbClr val="666666"/>
                </a:solidFill>
              </a:rPr>
              <a:t>Image source: </a:t>
            </a:r>
            <a:r>
              <a:rPr lang="en" sz="1200" u="sng" dirty="0">
                <a:solidFill>
                  <a:srgbClr val="666666"/>
                </a:solidFill>
                <a:hlinkClick r:id="rId4"/>
              </a:rPr>
              <a:t>Brandman </a:t>
            </a:r>
            <a:r>
              <a:rPr lang="en" sz="1200" u="sng" dirty="0">
                <a:solidFill>
                  <a:srgbClr val="BB7826"/>
                </a:solidFill>
                <a:hlinkClick r:id="rId4"/>
              </a:rPr>
              <a:t>University</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
        <p:cNvGrpSpPr/>
        <p:nvPr/>
      </p:nvGrpSpPr>
      <p:grpSpPr>
        <a:xfrm>
          <a:off x="0" y="0"/>
          <a:ext cx="0" cy="0"/>
          <a:chOff x="0" y="0"/>
          <a:chExt cx="0" cy="0"/>
        </a:xfrm>
      </p:grpSpPr>
      <p:sp>
        <p:nvSpPr>
          <p:cNvPr id="72" name="Shape 72"/>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What is LBSU 302?</a:t>
            </a:r>
          </a:p>
        </p:txBody>
      </p:sp>
      <p:pic>
        <p:nvPicPr>
          <p:cNvPr id="73" name="Shape 73"/>
          <p:cNvPicPr preferRelativeResize="0"/>
          <p:nvPr/>
        </p:nvPicPr>
        <p:blipFill>
          <a:blip r:embed="rId3">
            <a:alphaModFix/>
          </a:blip>
          <a:stretch>
            <a:fillRect/>
          </a:stretch>
        </p:blipFill>
        <p:spPr>
          <a:xfrm>
            <a:off x="598462" y="2315937"/>
            <a:ext cx="7947074" cy="3244075"/>
          </a:xfrm>
          <a:prstGeom prst="rect">
            <a:avLst/>
          </a:prstGeom>
          <a:noFill/>
          <a:ln>
            <a:noFill/>
          </a:ln>
        </p:spPr>
      </p:pic>
      <p:sp>
        <p:nvSpPr>
          <p:cNvPr id="74" name="Shape 74"/>
          <p:cNvSpPr txBox="1"/>
          <p:nvPr/>
        </p:nvSpPr>
        <p:spPr>
          <a:xfrm>
            <a:off x="504875" y="6458300"/>
            <a:ext cx="7888800" cy="231300"/>
          </a:xfrm>
          <a:prstGeom prst="rect">
            <a:avLst/>
          </a:prstGeom>
          <a:noFill/>
          <a:ln>
            <a:noFill/>
          </a:ln>
        </p:spPr>
        <p:txBody>
          <a:bodyPr lIns="91425" tIns="91425" rIns="91425" bIns="91425" anchor="t" anchorCtr="0">
            <a:noAutofit/>
          </a:bodyPr>
          <a:lstStyle/>
          <a:p>
            <a:pPr lvl="0" algn="ctr" rtl="0">
              <a:spcBef>
                <a:spcPts val="0"/>
              </a:spcBef>
              <a:buNone/>
            </a:pPr>
            <a:r>
              <a:rPr lang="en" sz="1200">
                <a:solidFill>
                  <a:srgbClr val="666666"/>
                </a:solidFill>
              </a:rPr>
              <a:t>Image source: </a:t>
            </a:r>
            <a:r>
              <a:rPr lang="en" sz="1200" u="sng">
                <a:solidFill>
                  <a:srgbClr val="666666"/>
                </a:solidFill>
                <a:hlinkClick r:id="rId4"/>
              </a:rPr>
              <a:t>Brandman University’s 2014-2015 Course Catalog</a:t>
            </a:r>
          </a:p>
        </p:txBody>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Why teach about OA?</a:t>
            </a:r>
          </a:p>
        </p:txBody>
      </p:sp>
      <p:sp>
        <p:nvSpPr>
          <p:cNvPr id="80" name="Shape 80"/>
          <p:cNvSpPr txBox="1">
            <a:spLocks noGrp="1"/>
          </p:cNvSpPr>
          <p:nvPr>
            <p:ph type="body" idx="1"/>
          </p:nvPr>
        </p:nvSpPr>
        <p:spPr>
          <a:xfrm>
            <a:off x="661579" y="1588472"/>
            <a:ext cx="3628499" cy="4967700"/>
          </a:xfrm>
          <a:prstGeom prst="rect">
            <a:avLst/>
          </a:prstGeom>
        </p:spPr>
        <p:txBody>
          <a:bodyPr lIns="91425" tIns="91425" rIns="91425" bIns="91425" anchor="t" anchorCtr="0">
            <a:noAutofit/>
          </a:bodyPr>
          <a:lstStyle/>
          <a:p>
            <a:pPr lvl="0" rtl="0">
              <a:spcBef>
                <a:spcPts val="0"/>
              </a:spcBef>
              <a:buNone/>
            </a:pPr>
            <a:r>
              <a:rPr lang="en" sz="2000" b="1" dirty="0">
                <a:latin typeface="Georgia"/>
                <a:ea typeface="Georgia"/>
                <a:cs typeface="Georgia"/>
                <a:sym typeface="Georgia"/>
              </a:rPr>
              <a:t>Purpose</a:t>
            </a:r>
          </a:p>
          <a:p>
            <a:pPr marL="914400" lvl="0" indent="-355600" rtl="0">
              <a:spcBef>
                <a:spcPts val="0"/>
              </a:spcBef>
              <a:buClr>
                <a:schemeClr val="dk2"/>
              </a:buClr>
              <a:buSzPct val="100000"/>
              <a:buFont typeface="Arial"/>
              <a:buChar char="●"/>
            </a:pPr>
            <a:r>
              <a:rPr lang="en" sz="2000" dirty="0">
                <a:latin typeface="Georgia"/>
                <a:ea typeface="Georgia"/>
                <a:cs typeface="Georgia"/>
                <a:sym typeface="Georgia"/>
              </a:rPr>
              <a:t>To explore concepts and ethics surrounding scholarship, copyright, and information access </a:t>
            </a:r>
          </a:p>
          <a:p>
            <a:pPr marL="914400" lvl="0" indent="-355600" rtl="0">
              <a:spcBef>
                <a:spcPts val="0"/>
              </a:spcBef>
              <a:buClr>
                <a:schemeClr val="dk2"/>
              </a:buClr>
              <a:buSzPct val="100000"/>
              <a:buFont typeface="Arial"/>
              <a:buChar char="●"/>
            </a:pPr>
            <a:r>
              <a:rPr lang="en" sz="2000" dirty="0">
                <a:latin typeface="Georgia"/>
                <a:ea typeface="Georgia"/>
                <a:cs typeface="Georgia"/>
                <a:sym typeface="Georgia"/>
              </a:rPr>
              <a:t>Introduce research tools students can take with them beyond the university and their university library access.</a:t>
            </a:r>
          </a:p>
          <a:p>
            <a:pPr lvl="0" rtl="0">
              <a:spcBef>
                <a:spcPts val="0"/>
              </a:spcBef>
              <a:buNone/>
            </a:pPr>
            <a:r>
              <a:rPr lang="en" sz="2000" dirty="0">
                <a:latin typeface="Georgia"/>
                <a:ea typeface="Georgia"/>
                <a:cs typeface="Georgia"/>
                <a:sym typeface="Georgia"/>
              </a:rPr>
              <a:t/>
            </a:r>
            <a:br>
              <a:rPr lang="en" sz="2000" dirty="0">
                <a:latin typeface="Georgia"/>
                <a:ea typeface="Georgia"/>
                <a:cs typeface="Georgia"/>
                <a:sym typeface="Georgia"/>
              </a:rPr>
            </a:br>
            <a:endParaRPr lang="en" sz="2000" dirty="0">
              <a:latin typeface="Georgia"/>
              <a:ea typeface="Georgia"/>
              <a:cs typeface="Georgia"/>
              <a:sym typeface="Georgia"/>
            </a:endParaRPr>
          </a:p>
          <a:p>
            <a:pPr lvl="0" rtl="0">
              <a:spcBef>
                <a:spcPts val="0"/>
              </a:spcBef>
              <a:buNone/>
            </a:pPr>
            <a:endParaRPr sz="2000" dirty="0">
              <a:latin typeface="Georgia"/>
              <a:ea typeface="Georgia"/>
              <a:cs typeface="Georgia"/>
              <a:sym typeface="Georgia"/>
            </a:endParaRPr>
          </a:p>
          <a:p>
            <a:pPr lvl="0" rtl="0">
              <a:spcBef>
                <a:spcPts val="0"/>
              </a:spcBef>
              <a:buNone/>
            </a:pPr>
            <a:endParaRPr sz="2000" dirty="0">
              <a:latin typeface="Georgia"/>
              <a:ea typeface="Georgia"/>
              <a:cs typeface="Georgia"/>
              <a:sym typeface="Georgia"/>
            </a:endParaRPr>
          </a:p>
        </p:txBody>
      </p:sp>
      <p:pic>
        <p:nvPicPr>
          <p:cNvPr id="81" name="Shape 81"/>
          <p:cNvPicPr preferRelativeResize="0"/>
          <p:nvPr/>
        </p:nvPicPr>
        <p:blipFill>
          <a:blip r:embed="rId3">
            <a:alphaModFix/>
          </a:blip>
          <a:stretch>
            <a:fillRect/>
          </a:stretch>
        </p:blipFill>
        <p:spPr>
          <a:xfrm>
            <a:off x="4476206" y="2238103"/>
            <a:ext cx="4100662" cy="3265655"/>
          </a:xfrm>
          <a:prstGeom prst="rect">
            <a:avLst/>
          </a:prstGeom>
          <a:noFill/>
          <a:ln>
            <a:noFill/>
          </a:ln>
        </p:spPr>
      </p:pic>
      <p:sp>
        <p:nvSpPr>
          <p:cNvPr id="82" name="Shape 82"/>
          <p:cNvSpPr txBox="1"/>
          <p:nvPr/>
        </p:nvSpPr>
        <p:spPr>
          <a:xfrm>
            <a:off x="4146300" y="5660496"/>
            <a:ext cx="4613399" cy="231300"/>
          </a:xfrm>
          <a:prstGeom prst="rect">
            <a:avLst/>
          </a:prstGeom>
          <a:noFill/>
          <a:ln>
            <a:noFill/>
          </a:ln>
        </p:spPr>
        <p:txBody>
          <a:bodyPr lIns="91425" tIns="91425" rIns="91425" bIns="91425" anchor="t" anchorCtr="0">
            <a:noAutofit/>
          </a:bodyPr>
          <a:lstStyle/>
          <a:p>
            <a:pPr algn="ctr" rtl="0">
              <a:lnSpc>
                <a:spcPct val="115000"/>
              </a:lnSpc>
              <a:spcBef>
                <a:spcPts val="0"/>
              </a:spcBef>
              <a:buNone/>
            </a:pPr>
            <a:r>
              <a:rPr lang="en" sz="1200" u="sng" dirty="0">
                <a:solidFill>
                  <a:srgbClr val="666666"/>
                </a:solidFill>
                <a:hlinkClick r:id="rId4"/>
              </a:rPr>
              <a:t>"Creative Commons, Open Access, Open Research, Open Video Badges"</a:t>
            </a:r>
            <a:r>
              <a:rPr lang="en" sz="1200" dirty="0">
                <a:solidFill>
                  <a:srgbClr val="666666"/>
                </a:solidFill>
              </a:rPr>
              <a:t> by </a:t>
            </a:r>
            <a:r>
              <a:rPr lang="en" sz="1200" u="sng" dirty="0">
                <a:solidFill>
                  <a:srgbClr val="666666"/>
                </a:solidFill>
                <a:hlinkClick r:id="rId5"/>
              </a:rPr>
              <a:t>Daniel Villar-Onrubia</a:t>
            </a:r>
            <a:r>
              <a:rPr lang="en" sz="1200" dirty="0">
                <a:solidFill>
                  <a:srgbClr val="666666"/>
                </a:solidFill>
              </a:rPr>
              <a:t> is licensed under </a:t>
            </a:r>
            <a:br>
              <a:rPr lang="en" sz="1200" dirty="0">
                <a:solidFill>
                  <a:srgbClr val="666666"/>
                </a:solidFill>
              </a:rPr>
            </a:br>
            <a:r>
              <a:rPr lang="en" sz="1200" u="sng" dirty="0">
                <a:solidFill>
                  <a:srgbClr val="666666"/>
                </a:solidFill>
                <a:hlinkClick r:id="rId6"/>
              </a:rPr>
              <a:t>CC BY-NC-SA 2.0</a:t>
            </a:r>
          </a:p>
          <a:p>
            <a:pPr lvl="0" algn="ctr" rtl="0">
              <a:lnSpc>
                <a:spcPct val="110000"/>
              </a:lnSpc>
              <a:spcBef>
                <a:spcPts val="0"/>
              </a:spcBef>
              <a:buNone/>
            </a:pPr>
            <a:endParaRPr sz="1200" dirty="0">
              <a:solidFill>
                <a:srgbClr val="666666"/>
              </a:solidFill>
            </a:endParaRPr>
          </a:p>
          <a:p>
            <a:pPr lvl="0" rtl="0">
              <a:spcBef>
                <a:spcPts val="0"/>
              </a:spcBef>
              <a:buNone/>
            </a:pPr>
            <a:endParaRPr lang="en" sz="1200" u="sng" dirty="0">
              <a:solidFill>
                <a:srgbClr val="666666"/>
              </a:solidFill>
              <a:hlinkClick r:id="rId7"/>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465909" y="637887"/>
            <a:ext cx="8229600" cy="1143000"/>
          </a:xfrm>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Week 6 - “Academic Integrity and Intellectual Property” </a:t>
            </a:r>
          </a:p>
        </p:txBody>
      </p:sp>
      <p:sp>
        <p:nvSpPr>
          <p:cNvPr id="88" name="Shape 88"/>
          <p:cNvSpPr txBox="1"/>
          <p:nvPr/>
        </p:nvSpPr>
        <p:spPr>
          <a:xfrm>
            <a:off x="851175" y="1719931"/>
            <a:ext cx="7672800" cy="3854699"/>
          </a:xfrm>
          <a:prstGeom prst="rect">
            <a:avLst/>
          </a:prstGeom>
          <a:noFill/>
          <a:ln>
            <a:noFill/>
          </a:ln>
        </p:spPr>
        <p:txBody>
          <a:bodyPr lIns="91425" tIns="91425" rIns="91425" bIns="91425" anchor="t" anchorCtr="0">
            <a:noAutofit/>
          </a:bodyPr>
          <a:lstStyle/>
          <a:p>
            <a:pPr marL="0" lvl="0" indent="0" rtl="0">
              <a:spcBef>
                <a:spcPts val="0"/>
              </a:spcBef>
              <a:buNone/>
            </a:pPr>
            <a:r>
              <a:rPr lang="en" sz="1800" dirty="0">
                <a:latin typeface="Georgia"/>
                <a:ea typeface="Georgia"/>
                <a:cs typeface="Georgia"/>
                <a:sym typeface="Georgia"/>
              </a:rPr>
              <a:t>Concepts introduced:</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Academic Integrity (as it applies to the university’s Student Conduct Code)</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Intellectual Property</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Copyright</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Copyright alternatives, such as Creative Commons</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And, finally, Open Access. (majority of time spent)</a:t>
            </a:r>
          </a:p>
          <a:p>
            <a:pPr rtl="0">
              <a:spcBef>
                <a:spcPts val="0"/>
              </a:spcBef>
              <a:buNone/>
            </a:pPr>
            <a:endParaRPr sz="1800" dirty="0">
              <a:latin typeface="Georgia"/>
              <a:ea typeface="Georgia"/>
              <a:cs typeface="Georgia"/>
              <a:sym typeface="Georgia"/>
            </a:endParaRPr>
          </a:p>
          <a:p>
            <a:pPr rtl="0">
              <a:spcBef>
                <a:spcPts val="0"/>
              </a:spcBef>
              <a:buNone/>
            </a:pPr>
            <a:r>
              <a:rPr lang="en" sz="1800" dirty="0">
                <a:latin typeface="Georgia"/>
                <a:ea typeface="Georgia"/>
                <a:cs typeface="Georgia"/>
                <a:sym typeface="Georgia"/>
              </a:rPr>
              <a:t>Class Activities:</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Readings (course text and online content)</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Discussions in -class (hybrid) and discussion board (online) involving concepts above</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Examining subscription-based journal copyright statements as compared to CC license options</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Exploring OA journal repositories and practicing search strategies </a:t>
            </a:r>
          </a:p>
          <a:p>
            <a:pPr marL="457200" lvl="0" indent="-342900" rtl="0">
              <a:spcBef>
                <a:spcPts val="0"/>
              </a:spcBef>
              <a:buClr>
                <a:srgbClr val="000000"/>
              </a:buClr>
              <a:buSzPct val="100000"/>
              <a:buFont typeface="Georgia"/>
              <a:buChar char="●"/>
            </a:pPr>
            <a:r>
              <a:rPr lang="en" sz="1800" dirty="0">
                <a:latin typeface="Georgia"/>
                <a:ea typeface="Georgia"/>
                <a:cs typeface="Georgia"/>
                <a:sym typeface="Georgia"/>
              </a:rPr>
              <a:t>OA guided search assignment</a:t>
            </a:r>
          </a:p>
          <a:p>
            <a:pPr lvl="0" rtl="0">
              <a:spcBef>
                <a:spcPts val="0"/>
              </a:spcBef>
              <a:buNone/>
            </a:pPr>
            <a:endParaRPr sz="1800" dirty="0">
              <a:latin typeface="Georgia"/>
              <a:ea typeface="Georgia"/>
              <a:cs typeface="Georgia"/>
              <a:sym typeface="Georgia"/>
            </a:endParaRP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8">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8">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8">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8">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8">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8">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88">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88">
                                            <p:txEl>
                                              <p:pRg st="11" end="1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8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prstGeom prst="rect">
            <a:avLst/>
          </a:prstGeom>
        </p:spPr>
        <p:txBody>
          <a:bodyPr lIns="91425" tIns="91425" rIns="91425" bIns="91425" anchor="b" anchorCtr="0">
            <a:noAutofit/>
          </a:bodyPr>
          <a:lstStyle/>
          <a:p>
            <a:pPr>
              <a:spcBef>
                <a:spcPts val="0"/>
              </a:spcBef>
              <a:buNone/>
            </a:pPr>
            <a:r>
              <a:rPr lang="en" dirty="0">
                <a:latin typeface="Baskerville Old Face" panose="02020602080505020303" pitchFamily="18" charset="0"/>
                <a:ea typeface="Lobster Two"/>
                <a:cs typeface="Lobster Two"/>
                <a:sym typeface="Lobster Two"/>
              </a:rPr>
              <a:t>OA Guided Search Assignment</a:t>
            </a:r>
          </a:p>
        </p:txBody>
      </p:sp>
      <p:sp>
        <p:nvSpPr>
          <p:cNvPr id="94" name="Shape 94"/>
          <p:cNvSpPr txBox="1">
            <a:spLocks noGrp="1"/>
          </p:cNvSpPr>
          <p:nvPr>
            <p:ph type="body" idx="1"/>
          </p:nvPr>
        </p:nvSpPr>
        <p:spPr>
          <a:xfrm>
            <a:off x="457200" y="1622219"/>
            <a:ext cx="4807799" cy="4967700"/>
          </a:xfrm>
          <a:prstGeom prst="rect">
            <a:avLst/>
          </a:prstGeom>
        </p:spPr>
        <p:txBody>
          <a:bodyPr lIns="91425" tIns="91425" rIns="91425" bIns="91425" anchor="t" anchorCtr="0">
            <a:noAutofit/>
          </a:bodyPr>
          <a:lstStyle/>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Using various OA repositories, students were assigned to locate, select, and evaluate two OA journal articles related their individual research question</a:t>
            </a: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Practiced research strategies introduced in previous weeks for utilizing scholarly resources</a:t>
            </a: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Developed their ongoing research narrative</a:t>
            </a: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Contributed to their final course projects</a:t>
            </a:r>
          </a:p>
          <a:p>
            <a:pPr rtl="0">
              <a:spcBef>
                <a:spcPts val="0"/>
              </a:spcBef>
              <a:buNone/>
            </a:pPr>
            <a:endParaRPr sz="2200" dirty="0">
              <a:latin typeface="Georgia"/>
              <a:ea typeface="Georgia"/>
              <a:cs typeface="Georgia"/>
              <a:sym typeface="Georgia"/>
            </a:endParaRPr>
          </a:p>
          <a:p>
            <a:pPr rtl="0">
              <a:spcBef>
                <a:spcPts val="0"/>
              </a:spcBef>
              <a:buNone/>
            </a:pPr>
            <a:endParaRPr sz="2200" dirty="0">
              <a:latin typeface="Georgia"/>
              <a:ea typeface="Georgia"/>
              <a:cs typeface="Georgia"/>
              <a:sym typeface="Georgia"/>
            </a:endParaRPr>
          </a:p>
          <a:p>
            <a:pPr lvl="0" rtl="0">
              <a:spcBef>
                <a:spcPts val="0"/>
              </a:spcBef>
              <a:buNone/>
            </a:pPr>
            <a:endParaRPr sz="2200" b="1" dirty="0">
              <a:solidFill>
                <a:srgbClr val="FF0000"/>
              </a:solidFill>
              <a:latin typeface="Georgia"/>
              <a:ea typeface="Georgia"/>
              <a:cs typeface="Georgia"/>
              <a:sym typeface="Georgia"/>
            </a:endParaRPr>
          </a:p>
          <a:p>
            <a:pPr lvl="0" rtl="0">
              <a:spcBef>
                <a:spcPts val="0"/>
              </a:spcBef>
              <a:buNone/>
            </a:pPr>
            <a:endParaRPr sz="2200" dirty="0">
              <a:latin typeface="Georgia"/>
              <a:ea typeface="Georgia"/>
              <a:cs typeface="Georgia"/>
              <a:sym typeface="Georgia"/>
            </a:endParaRPr>
          </a:p>
        </p:txBody>
      </p:sp>
      <p:pic>
        <p:nvPicPr>
          <p:cNvPr id="95" name="Shape 95"/>
          <p:cNvPicPr preferRelativeResize="0"/>
          <p:nvPr/>
        </p:nvPicPr>
        <p:blipFill>
          <a:blip r:embed="rId3">
            <a:alphaModFix/>
          </a:blip>
          <a:stretch>
            <a:fillRect/>
          </a:stretch>
        </p:blipFill>
        <p:spPr>
          <a:xfrm>
            <a:off x="5844795" y="1750424"/>
            <a:ext cx="2548810" cy="3595366"/>
          </a:xfrm>
          <a:prstGeom prst="rect">
            <a:avLst/>
          </a:prstGeom>
          <a:noFill/>
          <a:ln>
            <a:noFill/>
          </a:ln>
        </p:spPr>
      </p:pic>
      <p:sp>
        <p:nvSpPr>
          <p:cNvPr id="96" name="Shape 96"/>
          <p:cNvSpPr txBox="1"/>
          <p:nvPr/>
        </p:nvSpPr>
        <p:spPr>
          <a:xfrm>
            <a:off x="5520050" y="5807348"/>
            <a:ext cx="3198300" cy="231300"/>
          </a:xfrm>
          <a:prstGeom prst="rect">
            <a:avLst/>
          </a:prstGeom>
          <a:noFill/>
          <a:ln>
            <a:noFill/>
          </a:ln>
        </p:spPr>
        <p:txBody>
          <a:bodyPr lIns="91425" tIns="91425" rIns="91425" bIns="91425" anchor="t" anchorCtr="0">
            <a:noAutofit/>
          </a:bodyPr>
          <a:lstStyle/>
          <a:p>
            <a:pPr algn="ctr" rtl="0">
              <a:lnSpc>
                <a:spcPct val="110000"/>
              </a:lnSpc>
              <a:spcBef>
                <a:spcPts val="0"/>
              </a:spcBef>
              <a:buNone/>
            </a:pPr>
            <a:r>
              <a:rPr lang="en" sz="1200">
                <a:solidFill>
                  <a:srgbClr val="666666"/>
                </a:solidFill>
              </a:rPr>
              <a:t>"DOAJ" by </a:t>
            </a:r>
            <a:r>
              <a:rPr lang="en" sz="1200" u="sng">
                <a:solidFill>
                  <a:srgbClr val="666666"/>
                </a:solidFill>
                <a:hlinkClick r:id="rId4"/>
              </a:rPr>
              <a:t>librarianishish </a:t>
            </a:r>
            <a:r>
              <a:rPr lang="en" sz="1200">
                <a:solidFill>
                  <a:srgbClr val="666666"/>
                </a:solidFill>
              </a:rPr>
              <a:t> is licensed under CC BY-SA 2.0</a:t>
            </a:r>
          </a:p>
          <a:p>
            <a:pPr lvl="0" rtl="0">
              <a:spcBef>
                <a:spcPts val="0"/>
              </a:spcBef>
              <a:buNone/>
            </a:pPr>
            <a:r>
              <a:rPr lang="en" sz="1200" u="sng">
                <a:solidFill>
                  <a:srgbClr val="666666"/>
                </a:solidFill>
                <a:hlinkClick r:id="rId5"/>
              </a:rPr>
              <a:t>0</a:t>
            </a:r>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Shape 101"/>
          <p:cNvSpPr txBox="1">
            <a:spLocks noGrp="1"/>
          </p:cNvSpPr>
          <p:nvPr>
            <p:ph type="title"/>
          </p:nvPr>
        </p:nvSpPr>
        <p:spPr>
          <a:xfrm>
            <a:off x="457200" y="622979"/>
            <a:ext cx="8229600" cy="1143000"/>
          </a:xfrm>
          <a:prstGeom prst="rect">
            <a:avLst/>
          </a:prstGeom>
        </p:spPr>
        <p:txBody>
          <a:bodyPr lIns="91425" tIns="91425" rIns="91425" bIns="91425" anchor="b" anchorCtr="0">
            <a:noAutofit/>
          </a:bodyPr>
          <a:lstStyle/>
          <a:p>
            <a:pPr lvl="0" rtl="0">
              <a:spcBef>
                <a:spcPts val="0"/>
              </a:spcBef>
              <a:buNone/>
            </a:pPr>
            <a:r>
              <a:rPr lang="en" dirty="0">
                <a:latin typeface="Baskerville Old Face" panose="02020602080505020303" pitchFamily="18" charset="0"/>
                <a:ea typeface="Lobster Two"/>
                <a:cs typeface="Lobster Two"/>
                <a:sym typeface="Lobster Two"/>
              </a:rPr>
              <a:t>Then along comes a scholarly communications librarian ...</a:t>
            </a:r>
          </a:p>
        </p:txBody>
      </p:sp>
      <p:sp>
        <p:nvSpPr>
          <p:cNvPr id="102" name="Shape 102"/>
          <p:cNvSpPr txBox="1">
            <a:spLocks noGrp="1"/>
          </p:cNvSpPr>
          <p:nvPr>
            <p:ph type="body" idx="1"/>
          </p:nvPr>
        </p:nvSpPr>
        <p:spPr>
          <a:xfrm>
            <a:off x="396400" y="1860425"/>
            <a:ext cx="3482399" cy="4292399"/>
          </a:xfrm>
          <a:prstGeom prst="rect">
            <a:avLst/>
          </a:prstGeom>
        </p:spPr>
        <p:txBody>
          <a:bodyPr lIns="91425" tIns="91425" rIns="91425" bIns="91425" anchor="t" anchorCtr="0">
            <a:noAutofit/>
          </a:bodyPr>
          <a:lstStyle/>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Scholarly communication expertise provides the opportunity for unique collaboration and honing the course’s OA curriculum.</a:t>
            </a:r>
            <a:br>
              <a:rPr lang="en" sz="2200" dirty="0">
                <a:latin typeface="Georgia"/>
                <a:ea typeface="Georgia"/>
                <a:cs typeface="Georgia"/>
                <a:sym typeface="Georgia"/>
              </a:rPr>
            </a:br>
            <a:endParaRPr lang="en" sz="2200" dirty="0">
              <a:latin typeface="Georgia"/>
              <a:ea typeface="Georgia"/>
              <a:cs typeface="Georgia"/>
              <a:sym typeface="Georgia"/>
            </a:endParaRPr>
          </a:p>
          <a:p>
            <a:pPr marL="457200" lvl="0" indent="-368300" rtl="0">
              <a:spcBef>
                <a:spcPts val="0"/>
              </a:spcBef>
              <a:buClr>
                <a:schemeClr val="dk2"/>
              </a:buClr>
              <a:buSzPct val="100000"/>
              <a:buFont typeface="Arial"/>
              <a:buChar char="●"/>
            </a:pPr>
            <a:r>
              <a:rPr lang="en" sz="2200" dirty="0">
                <a:latin typeface="Georgia"/>
                <a:ea typeface="Georgia"/>
                <a:cs typeface="Georgia"/>
                <a:sym typeface="Georgia"/>
              </a:rPr>
              <a:t>Turning flat pedagogy into that which is more critical and engaging for </a:t>
            </a:r>
            <a:r>
              <a:rPr lang="en" sz="2200" dirty="0" smtClean="0">
                <a:latin typeface="Georgia"/>
                <a:ea typeface="Georgia"/>
                <a:cs typeface="Georgia"/>
                <a:sym typeface="Georgia"/>
              </a:rPr>
              <a:t>students. </a:t>
            </a:r>
            <a:endParaRPr lang="en" sz="2200" dirty="0">
              <a:latin typeface="Georgia"/>
              <a:ea typeface="Georgia"/>
              <a:cs typeface="Georgia"/>
              <a:sym typeface="Georgia"/>
            </a:endParaRPr>
          </a:p>
        </p:txBody>
      </p:sp>
      <p:pic>
        <p:nvPicPr>
          <p:cNvPr id="103" name="Shape 103"/>
          <p:cNvPicPr preferRelativeResize="0"/>
          <p:nvPr/>
        </p:nvPicPr>
        <p:blipFill>
          <a:blip r:embed="rId3">
            <a:alphaModFix/>
          </a:blip>
          <a:stretch>
            <a:fillRect/>
          </a:stretch>
        </p:blipFill>
        <p:spPr>
          <a:xfrm>
            <a:off x="4285650" y="2551607"/>
            <a:ext cx="4318419" cy="2513499"/>
          </a:xfrm>
          <a:prstGeom prst="rect">
            <a:avLst/>
          </a:prstGeom>
          <a:noFill/>
          <a:ln>
            <a:noFill/>
          </a:ln>
        </p:spPr>
      </p:pic>
      <p:sp>
        <p:nvSpPr>
          <p:cNvPr id="104" name="Shape 104"/>
          <p:cNvSpPr txBox="1"/>
          <p:nvPr/>
        </p:nvSpPr>
        <p:spPr>
          <a:xfrm>
            <a:off x="4160700" y="5073822"/>
            <a:ext cx="4712399" cy="231300"/>
          </a:xfrm>
          <a:prstGeom prst="rect">
            <a:avLst/>
          </a:prstGeom>
          <a:noFill/>
          <a:ln>
            <a:noFill/>
          </a:ln>
        </p:spPr>
        <p:txBody>
          <a:bodyPr lIns="91425" tIns="91425" rIns="91425" bIns="91425" anchor="t" anchorCtr="0">
            <a:noAutofit/>
          </a:bodyPr>
          <a:lstStyle/>
          <a:p>
            <a:pPr rtl="0">
              <a:spcBef>
                <a:spcPts val="0"/>
              </a:spcBef>
              <a:buNone/>
            </a:pPr>
            <a:r>
              <a:rPr lang="en" sz="1200" u="sng" dirty="0">
                <a:solidFill>
                  <a:srgbClr val="666666"/>
                </a:solidFill>
                <a:hlinkClick r:id="rId4"/>
              </a:rPr>
              <a:t>"Collaborate"</a:t>
            </a:r>
            <a:r>
              <a:rPr lang="en" sz="1200" dirty="0">
                <a:solidFill>
                  <a:srgbClr val="666666"/>
                </a:solidFill>
              </a:rPr>
              <a:t> by </a:t>
            </a:r>
            <a:r>
              <a:rPr lang="en" sz="1200" u="sng" dirty="0">
                <a:solidFill>
                  <a:srgbClr val="666666"/>
                </a:solidFill>
                <a:hlinkClick r:id="rId5"/>
              </a:rPr>
              <a:t>Brenderous</a:t>
            </a:r>
            <a:r>
              <a:rPr lang="en" sz="1200" u="sng" dirty="0">
                <a:solidFill>
                  <a:srgbClr val="666666"/>
                </a:solidFill>
                <a:hlinkClick r:id="rId6"/>
              </a:rPr>
              <a:t> </a:t>
            </a:r>
            <a:r>
              <a:rPr lang="en" sz="1200" dirty="0">
                <a:solidFill>
                  <a:srgbClr val="666666"/>
                </a:solidFill>
              </a:rPr>
              <a:t> is licensed under CC BY-NC-SA 2.0</a:t>
            </a:r>
          </a:p>
          <a:p>
            <a:pPr lvl="0" rtl="0">
              <a:spcBef>
                <a:spcPts val="0"/>
              </a:spcBef>
              <a:buNone/>
            </a:pPr>
            <a:endParaRPr dirty="0"/>
          </a:p>
        </p:txBody>
      </p:sp>
    </p:spTree>
  </p:cSld>
  <p:clrMapOvr>
    <a:masterClrMapping/>
  </p:clrMapOvr>
  <p:transition spd="slow">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D9B247"/>
      </a:accent1>
      <a:accent2>
        <a:srgbClr val="CC702D"/>
      </a:accent2>
      <a:accent3>
        <a:srgbClr val="B53A31"/>
      </a:accent3>
      <a:accent4>
        <a:srgbClr val="815F56"/>
      </a:accent4>
      <a:accent5>
        <a:srgbClr val="AE9E7C"/>
      </a:accent5>
      <a:accent6>
        <a:srgbClr val="7B8864"/>
      </a:accent6>
      <a:hlink>
        <a:srgbClr val="BB7826"/>
      </a:hlink>
      <a:folHlink>
        <a:srgbClr val="CF9C5F"/>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E4E49EB0-FB00-41F5-9359-4843D783A23D}"/>
    </a:ext>
  </a:ext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Organic</Template>
  <TotalTime>57</TotalTime>
  <Words>1953</Words>
  <Application>Microsoft Office PowerPoint</Application>
  <PresentationFormat>On-screen Show (4:3)</PresentationFormat>
  <Paragraphs>227</Paragraphs>
  <Slides>26</Slides>
  <Notes>26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Arial</vt:lpstr>
      <vt:lpstr>Baskerville Old Face</vt:lpstr>
      <vt:lpstr>Courier New</vt:lpstr>
      <vt:lpstr>Garamond</vt:lpstr>
      <vt:lpstr>Georgia</vt:lpstr>
      <vt:lpstr>Lobster Two</vt:lpstr>
      <vt:lpstr>Wingdings</vt:lpstr>
      <vt:lpstr>Organic</vt:lpstr>
      <vt:lpstr>Introducing Undergraduates to Open Access  and the Power of Collaboration Between  Scholarly Communications  and Instruction Librarians   </vt:lpstr>
      <vt:lpstr>About us</vt:lpstr>
      <vt:lpstr>What we did</vt:lpstr>
      <vt:lpstr>What is Brandman University?</vt:lpstr>
      <vt:lpstr>What is LBSU 302?</vt:lpstr>
      <vt:lpstr>Why teach about OA?</vt:lpstr>
      <vt:lpstr>Week 6 - “Academic Integrity and Intellectual Property” </vt:lpstr>
      <vt:lpstr>OA Guided Search Assignment</vt:lpstr>
      <vt:lpstr>Then along comes a scholarly communications librarian ...</vt:lpstr>
      <vt:lpstr>So, we created an OA presentation aimed at an undergraduate audience</vt:lpstr>
      <vt:lpstr>Overview of the presentation</vt:lpstr>
      <vt:lpstr>LBSU 302 Faculty Focus Group </vt:lpstr>
      <vt:lpstr>Focus Group Questions &amp; Responses</vt:lpstr>
      <vt:lpstr>Focus Group Questions &amp; Responses</vt:lpstr>
      <vt:lpstr>Focus Group Questions &amp; Responses</vt:lpstr>
      <vt:lpstr>Focus Group Questions &amp; Responses</vt:lpstr>
      <vt:lpstr>Focus Group Questions &amp; Responses</vt:lpstr>
      <vt:lpstr>Focus Group Questions &amp; Responses</vt:lpstr>
      <vt:lpstr>Focus Group Questions &amp; Responses</vt:lpstr>
      <vt:lpstr>Focus Group Questions &amp; Responses</vt:lpstr>
      <vt:lpstr>Impact on future pedagogy</vt:lpstr>
      <vt:lpstr>New open access initiatives for undergraduates students</vt:lpstr>
      <vt:lpstr>New open access initiatives for undergraduates students</vt:lpstr>
      <vt:lpstr>New open access initiatives for undergraduates students</vt:lpstr>
      <vt:lpstr>New open access initiatives for undergraduates students</vt:lpstr>
      <vt:lpstr>Questions?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Introducing Undergraduates to Open Access  and the Power of Collaboration Between  Scholarly Communications  and Instruction Librarians</dc:title>
  <dc:creator>Laughtin-Dunker, Kristin</dc:creator>
  <cp:lastModifiedBy>Laughtin-Dunker, Kristin</cp:lastModifiedBy>
  <cp:revision>10</cp:revision>
  <cp:lastPrinted>2015-04-28T23:38:26Z</cp:lastPrinted>
  <dcterms:modified xsi:type="dcterms:W3CDTF">2015-04-28T23:43:51Z</dcterms:modified>
</cp:coreProperties>
</file>